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handoutMasterIdLst>
    <p:handoutMasterId r:id="rId23"/>
  </p:handoutMasterIdLst>
  <p:sldIdLst>
    <p:sldId id="257" r:id="rId2"/>
    <p:sldId id="284" r:id="rId3"/>
    <p:sldId id="258" r:id="rId4"/>
    <p:sldId id="259" r:id="rId5"/>
    <p:sldId id="287" r:id="rId6"/>
    <p:sldId id="260" r:id="rId7"/>
    <p:sldId id="262" r:id="rId8"/>
    <p:sldId id="264" r:id="rId9"/>
    <p:sldId id="280" r:id="rId10"/>
    <p:sldId id="281" r:id="rId11"/>
    <p:sldId id="290" r:id="rId12"/>
    <p:sldId id="278" r:id="rId13"/>
    <p:sldId id="289" r:id="rId14"/>
    <p:sldId id="267" r:id="rId15"/>
    <p:sldId id="268" r:id="rId16"/>
    <p:sldId id="269" r:id="rId17"/>
    <p:sldId id="277" r:id="rId18"/>
    <p:sldId id="279" r:id="rId19"/>
    <p:sldId id="291" r:id="rId20"/>
    <p:sldId id="271" r:id="rId21"/>
    <p:sldId id="283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DF833-7987-447E-A28D-283BDD795E0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142A7-369D-4E6F-AA5D-5926EED2C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49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3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5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3050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7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82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7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0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39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8309-6944-494B-A228-AA148C8E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2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9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8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6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40E38B-FFE1-4FA1-9B8A-1E6DC27EB62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2BCA40-7A4C-499D-A9B3-BFD5F9F5C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5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1088" y="836614"/>
            <a:ext cx="7345362" cy="2663825"/>
          </a:xfrm>
        </p:spPr>
        <p:txBody>
          <a:bodyPr/>
          <a:lstStyle/>
          <a:p>
            <a:pPr eaLnBrk="1" hangingPunct="1"/>
            <a:r>
              <a:rPr lang="ru-RU" altLang="ru-RU" sz="2000" b="1" i="1">
                <a:solidFill>
                  <a:srgbClr val="00B050"/>
                </a:solidFill>
              </a:rPr>
              <a:t/>
            </a:r>
            <a:br>
              <a:rPr lang="ru-RU" altLang="ru-RU" sz="2000" b="1" i="1">
                <a:solidFill>
                  <a:srgbClr val="00B050"/>
                </a:solidFill>
              </a:rPr>
            </a:br>
            <a:endParaRPr lang="ru-RU" altLang="ru-RU" sz="2000" b="1" i="1">
              <a:solidFill>
                <a:srgbClr val="00B05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5550" y="626533"/>
            <a:ext cx="7848600" cy="5202767"/>
          </a:xfrm>
        </p:spPr>
        <p:txBody>
          <a:bodyPr rtlCol="0"/>
          <a:lstStyle/>
          <a:p>
            <a:pPr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sz="1600" dirty="0"/>
          </a:p>
          <a:p>
            <a:pPr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Критериальное</a:t>
            </a:r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оценивание</a:t>
            </a:r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современном образовательном процессе</a:t>
            </a:r>
            <a:endParaRPr lang="ru-RU" sz="1600" b="1" dirty="0"/>
          </a:p>
          <a:p>
            <a:pPr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sz="1600" dirty="0"/>
          </a:p>
          <a:p>
            <a:pPr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sz="1600" dirty="0"/>
          </a:p>
          <a:p>
            <a:pPr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2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939" y="785814"/>
            <a:ext cx="7900987" cy="2238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</a:rPr>
              <a:t>Этапы разработки системы </a:t>
            </a:r>
            <a:r>
              <a:rPr lang="ru-RU" altLang="ru-RU" sz="3200" b="1" dirty="0" err="1">
                <a:solidFill>
                  <a:srgbClr val="FF0000"/>
                </a:solidFill>
              </a:rPr>
              <a:t>критериального</a:t>
            </a:r>
            <a:r>
              <a:rPr lang="ru-RU" altLang="ru-RU" sz="3200" b="1" dirty="0">
                <a:solidFill>
                  <a:srgbClr val="FF0000"/>
                </a:solidFill>
              </a:rPr>
              <a:t> оценивания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4439"/>
            <a:ext cx="8229600" cy="528637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</a:rPr>
              <a:t>1 шаг – Изучение государственного стандарта, постановка целей и задач по предмету</a:t>
            </a:r>
          </a:p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</a:rPr>
              <a:t>2 шаг – Определение компетенций </a:t>
            </a:r>
          </a:p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</a:rPr>
              <a:t>3 шаг – Разработка общих критериев оценивания учебных достижений учащихся: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b="1" i="1" dirty="0">
                <a:solidFill>
                  <a:schemeClr val="bg1"/>
                </a:solidFill>
              </a:rPr>
              <a:t>		-</a:t>
            </a:r>
            <a:r>
              <a:rPr lang="ru-RU" altLang="ru-RU" b="1" i="1" dirty="0">
                <a:solidFill>
                  <a:schemeClr val="bg1"/>
                </a:solidFill>
              </a:rPr>
              <a:t>целей и задач изучения предмета;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 dirty="0">
                <a:solidFill>
                  <a:schemeClr val="bg1"/>
                </a:solidFill>
              </a:rPr>
              <a:t>		-</a:t>
            </a:r>
            <a:r>
              <a:rPr lang="ru-RU" altLang="ru-RU" b="1" i="1" dirty="0" err="1">
                <a:solidFill>
                  <a:schemeClr val="bg1"/>
                </a:solidFill>
              </a:rPr>
              <a:t>критериальной</a:t>
            </a:r>
            <a:r>
              <a:rPr lang="ru-RU" altLang="ru-RU" b="1" i="1" dirty="0">
                <a:solidFill>
                  <a:schemeClr val="bg1"/>
                </a:solidFill>
              </a:rPr>
              <a:t> шкалы (дескрипторов);</a:t>
            </a:r>
          </a:p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</a:rPr>
              <a:t>4 шаг – Реализация </a:t>
            </a:r>
            <a:r>
              <a:rPr lang="ru-RU" altLang="ru-RU" sz="2400" b="1" dirty="0" err="1">
                <a:solidFill>
                  <a:schemeClr val="bg1"/>
                </a:solidFill>
              </a:rPr>
              <a:t>критериального</a:t>
            </a:r>
            <a:r>
              <a:rPr lang="ru-RU" altLang="ru-RU" sz="2400" b="1" dirty="0">
                <a:solidFill>
                  <a:schemeClr val="bg1"/>
                </a:solidFill>
              </a:rPr>
              <a:t> оценивания по конкретным темам предмета;</a:t>
            </a:r>
          </a:p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</a:rPr>
              <a:t>5 шаг – Апробирование  данной  разработки в деятельности  учителя</a:t>
            </a:r>
          </a:p>
        </p:txBody>
      </p:sp>
      <p:pic>
        <p:nvPicPr>
          <p:cNvPr id="17412" name="Picture 4" descr="j04326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4" y="4786314"/>
            <a:ext cx="1285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7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20170918_21493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3258" r="17763"/>
          <a:stretch/>
        </p:blipFill>
        <p:spPr bwMode="auto">
          <a:xfrm>
            <a:off x="-372533" y="-135467"/>
            <a:ext cx="12564533" cy="6993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5892800" y="-135467"/>
            <a:ext cx="1456267" cy="3928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ГОСО</a:t>
            </a:r>
            <a:endParaRPr lang="ru-RU" sz="2000" b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923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5688" y="108515"/>
            <a:ext cx="8534400" cy="1507067"/>
          </a:xfrm>
        </p:spPr>
        <p:txBody>
          <a:bodyPr/>
          <a:lstStyle/>
          <a:p>
            <a:pPr eaLnBrk="1" hangingPunct="1"/>
            <a:r>
              <a:rPr lang="ru-RU" altLang="ru-RU" b="1" dirty="0" err="1" smtClean="0">
                <a:solidFill>
                  <a:srgbClr val="FF0000"/>
                </a:solidFill>
              </a:rPr>
              <a:t>Критериальное</a:t>
            </a:r>
            <a:r>
              <a:rPr lang="ru-RU" altLang="ru-RU" b="1" dirty="0" smtClean="0">
                <a:solidFill>
                  <a:srgbClr val="FF0000"/>
                </a:solidFill>
              </a:rPr>
              <a:t> оценивание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5688" y="2232025"/>
            <a:ext cx="7772400" cy="46259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Оцениваться может только работа учащегося, а не его личность;</a:t>
            </a:r>
          </a:p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Работа учащегося сравнивается с эталоном (образцом отлично выполненной работы), а не с работами других учеников;</a:t>
            </a:r>
          </a:p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Эталон известен учащимся заранее;</a:t>
            </a:r>
          </a:p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Разработан четкий алгоритм выведения отметки, по которому учащийся может сам определить свой уровень достижения и определить свою отметку;</a:t>
            </a:r>
          </a:p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Оцениваться может только то, чему учат, поэтому критерий оценивания – конкретное выражение учебных целей;</a:t>
            </a:r>
          </a:p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Общие учебные цели по предмету являются критериями оценивания достижений учащихся по данному предмету и позволяют обобщать результаты, выявленные отдельными работами учащегося.</a:t>
            </a:r>
          </a:p>
          <a:p>
            <a:pPr eaLnBrk="1" hangingPunct="1"/>
            <a:endParaRPr lang="ru-RU" altLang="ru-RU" sz="1800" b="1" dirty="0"/>
          </a:p>
          <a:p>
            <a:pPr eaLnBrk="1" hangingPunct="1"/>
            <a:endParaRPr lang="ru-RU" altLang="ru-RU" sz="1800" b="1" dirty="0"/>
          </a:p>
          <a:p>
            <a:pPr eaLnBrk="1" hangingPunct="1"/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3751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47A1F-EE16-43B3-A01E-73C21760699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9941" name="Picture 2" descr="F: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6182" r="4742" b="10615"/>
          <a:stretch/>
        </p:blipFill>
        <p:spPr bwMode="auto">
          <a:xfrm>
            <a:off x="355600" y="270933"/>
            <a:ext cx="11446933" cy="633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8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57338"/>
            <a:ext cx="9144000" cy="4824412"/>
          </a:xfrm>
        </p:spPr>
        <p:txBody>
          <a:bodyPr rtlCol="0">
            <a:noAutofit/>
          </a:bodyPr>
          <a:lstStyle/>
          <a:p>
            <a:pPr marL="274320" indent="-274320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Constantia" pitchFamily="18" charset="0"/>
              </a:rPr>
              <a:t>Определите наиболее важные учебные концепции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Constantia" pitchFamily="18" charset="0"/>
              </a:rPr>
              <a:t>Определите то, по каким критериям будет производиться оценка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Constantia" pitchFamily="18" charset="0"/>
              </a:rPr>
              <a:t>Что необходимо оценить?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Constantia" pitchFamily="18" charset="0"/>
              </a:rPr>
              <a:t>Разработайте описания для каждого критерия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Constantia" pitchFamily="18" charset="0"/>
              </a:rPr>
              <a:t>Используйте ясные и понятные описания 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Constantia" pitchFamily="18" charset="0"/>
              </a:rPr>
              <a:t>Разработайте шкалу и поместите на нее основные концепции и соответствующие им критерии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Constantia" pitchFamily="18" charset="0"/>
              </a:rPr>
              <a:t>Обсудите критерии оценки с учащимся в начале работы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Constantia" pitchFamily="18" charset="0"/>
              </a:rPr>
              <a:t>Оцените итоговый продукт на основе критериев оценки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Constantia" pitchFamily="18" charset="0"/>
              </a:rPr>
              <a:t>Опишите то, чего вы хотите получить в итоге!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Constantia" pitchFamily="18" charset="0"/>
              </a:rPr>
              <a:t>Использование </a:t>
            </a:r>
            <a:r>
              <a:rPr lang="ru-RU" sz="1600" b="1" i="1" dirty="0" err="1">
                <a:solidFill>
                  <a:schemeClr val="bg1"/>
                </a:solidFill>
                <a:latin typeface="Constantia" pitchFamily="18" charset="0"/>
              </a:rPr>
              <a:t>критериальной</a:t>
            </a:r>
            <a:r>
              <a:rPr lang="ru-RU" sz="1600" b="1" i="1" dirty="0">
                <a:solidFill>
                  <a:schemeClr val="bg1"/>
                </a:solidFill>
                <a:latin typeface="Constantia" pitchFamily="18" charset="0"/>
              </a:rPr>
              <a:t> системы оценивания накладывает определенные требования и на составление заданий к самостоятельным, проверочным, контрольным и прочим работам.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Constantia" pitchFamily="18" charset="0"/>
              </a:rPr>
              <a:t>Каждый из критериев ориентирован на оценку определенной группы навыков, поэтому задание должно быть ориентировано специально на эту группу навыков. 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Constantia" pitchFamily="18" charset="0"/>
              </a:rPr>
              <a:t>Система критериев изначально задает и постоянно поддерживает рамки сбалансированного обучения, направленного на приобретение реально значимых умений. 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1600" b="1" i="1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51314" y="981075"/>
            <a:ext cx="6408737" cy="50323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b="1" i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3792538" y="333375"/>
            <a:ext cx="687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3200" b="1" i="1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endParaRPr lang="ru-RU" altLang="ru-RU" sz="2800" b="1" i="1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28678" name="Прямоугольник 2"/>
          <p:cNvSpPr>
            <a:spLocks noChangeArrowheads="1"/>
          </p:cNvSpPr>
          <p:nvPr/>
        </p:nvSpPr>
        <p:spPr bwMode="auto">
          <a:xfrm>
            <a:off x="2916104" y="4064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Разработка критериев оценки</a:t>
            </a:r>
            <a:endParaRPr lang="ru-RU" altLang="ru-RU" sz="3200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709989" y="346076"/>
            <a:ext cx="6948487" cy="5048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b="1" i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3792538" y="333375"/>
            <a:ext cx="687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3200" b="1" i="1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endParaRPr lang="ru-RU" altLang="ru-RU" sz="2800" b="1" i="1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3797" name="Rectangle 1"/>
          <p:cNvSpPr>
            <a:spLocks noChangeArrowheads="1"/>
          </p:cNvSpPr>
          <p:nvPr/>
        </p:nvSpPr>
        <p:spPr bwMode="auto">
          <a:xfrm>
            <a:off x="1524000" y="1462088"/>
            <a:ext cx="94170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b="1" i="1">
              <a:solidFill>
                <a:schemeClr val="tx2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ru-RU" altLang="ru-RU"/>
          </a:p>
        </p:txBody>
      </p:sp>
      <p:sp>
        <p:nvSpPr>
          <p:cNvPr id="33798" name="Объект 1"/>
          <p:cNvSpPr>
            <a:spLocks noGrp="1"/>
          </p:cNvSpPr>
          <p:nvPr>
            <p:ph idx="1"/>
          </p:nvPr>
        </p:nvSpPr>
        <p:spPr>
          <a:xfrm>
            <a:off x="1875631" y="1582739"/>
            <a:ext cx="8713787" cy="4324350"/>
          </a:xfrm>
        </p:spPr>
        <p:txBody>
          <a:bodyPr/>
          <a:lstStyle/>
          <a:p>
            <a:pPr indent="0" algn="r">
              <a:buNone/>
            </a:pPr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“Учащиеся могут оценивать себя только в том случае, если они достаточно чётко представляют цели, которых необходимо достичь в ходе обучения.</a:t>
            </a:r>
          </a:p>
          <a:p>
            <a:pPr indent="0" algn="r">
              <a:buNone/>
            </a:pPr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Когда учащиеся получают такое представление, они учатся с большей отдачей и эффектом: их собственные оценки становятся предметом обсуждения с учителем и друг с другом, а это означает, что анализ собственных соображений совершенно необходим</a:t>
            </a:r>
          </a:p>
          <a:p>
            <a:pPr indent="0" algn="r">
              <a:buNone/>
            </a:pPr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качественного обучения.”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r">
              <a:buNone/>
            </a:pPr>
            <a:r>
              <a:rPr lang="en-GB" alt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the Black Box, 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r">
              <a:buNone/>
            </a:pPr>
            <a:r>
              <a:rPr lang="en-GB" alt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&amp; </a:t>
            </a:r>
            <a:r>
              <a:rPr lang="en-GB" alt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Wiliams</a:t>
            </a:r>
            <a:r>
              <a:rPr lang="en-GB" alt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1998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33799" name="Прямоугольник 2"/>
          <p:cNvSpPr>
            <a:spLocks noChangeArrowheads="1"/>
          </p:cNvSpPr>
          <p:nvPr/>
        </p:nvSpPr>
        <p:spPr bwMode="auto">
          <a:xfrm>
            <a:off x="4832350" y="514351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C00000"/>
                </a:solidFill>
                <a:latin typeface="Constantia" panose="02030602050306030303" pitchFamily="18" charset="0"/>
              </a:rPr>
              <a:t>САМООЦЕНИВАНИЕ</a:t>
            </a:r>
            <a:endParaRPr lang="ru-RU" altLang="ru-RU" sz="2800" i="1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709989" y="346076"/>
            <a:ext cx="6948487" cy="5048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b="1" i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3792538" y="333375"/>
            <a:ext cx="687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3200" b="1" i="1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endParaRPr lang="ru-RU" altLang="ru-RU" sz="2800" b="1" i="1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1524000" y="1462088"/>
            <a:ext cx="94170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b="1" i="1">
              <a:solidFill>
                <a:schemeClr val="tx2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ru-RU" altLang="ru-RU"/>
          </a:p>
        </p:txBody>
      </p:sp>
      <p:sp>
        <p:nvSpPr>
          <p:cNvPr id="35846" name="Объект 1"/>
          <p:cNvSpPr>
            <a:spLocks noGrp="1"/>
          </p:cNvSpPr>
          <p:nvPr>
            <p:ph idx="1"/>
          </p:nvPr>
        </p:nvSpPr>
        <p:spPr>
          <a:xfrm>
            <a:off x="1875631" y="333375"/>
            <a:ext cx="8713787" cy="4324350"/>
          </a:xfrm>
        </p:spPr>
        <p:txBody>
          <a:bodyPr/>
          <a:lstStyle/>
          <a:p>
            <a:pPr eaLnBrk="1" hangingPunct="1"/>
            <a:r>
              <a:rPr lang="ru-RU" altLang="ru-RU" sz="3200" b="1" i="1" dirty="0">
                <a:solidFill>
                  <a:schemeClr val="bg1"/>
                </a:solidFill>
                <a:latin typeface="Constantia" panose="02030602050306030303" pitchFamily="18" charset="0"/>
              </a:rPr>
              <a:t>Методом самооценки может стать заполнение в течение урока следующей таблицы, которая демонстрирует устойчивое развитие во время урока</a:t>
            </a:r>
            <a:r>
              <a:rPr lang="ru-RU" altLang="ru-RU" sz="3200" b="1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:</a:t>
            </a:r>
            <a:endParaRPr lang="ru-RU" altLang="ru-RU" sz="3200" b="1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5847" name="Прямоугольник 2"/>
          <p:cNvSpPr>
            <a:spLocks noChangeArrowheads="1"/>
          </p:cNvSpPr>
          <p:nvPr/>
        </p:nvSpPr>
        <p:spPr bwMode="auto">
          <a:xfrm>
            <a:off x="4650580" y="327026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САМООЦЕНИВАНИЕ</a:t>
            </a:r>
            <a:endParaRPr lang="ru-RU" altLang="ru-RU" sz="2800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19288" y="3860800"/>
          <a:ext cx="8424864" cy="290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16"/>
                <a:gridCol w="2106216"/>
                <a:gridCol w="2106216"/>
                <a:gridCol w="2106216"/>
              </a:tblGrid>
              <a:tr h="1440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Основные </a:t>
                      </a:r>
                      <a:r>
                        <a:rPr lang="ru-RU" sz="2400" b="1" i="1" dirty="0" err="1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поняти</a:t>
                      </a:r>
                      <a:r>
                        <a:rPr lang="kk-KZ" sz="2400" b="1" i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я</a:t>
                      </a:r>
                      <a:endParaRPr lang="ru-RU" sz="2400" b="1" i="1" dirty="0" smtClean="0">
                        <a:solidFill>
                          <a:srgbClr val="C00000"/>
                        </a:solidFill>
                        <a:latin typeface="Constantia" pitchFamily="18" charset="0"/>
                      </a:endParaRPr>
                    </a:p>
                    <a:p>
                      <a:endParaRPr lang="ru-RU" sz="2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Знал 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до изучения темы</a:t>
                      </a:r>
                      <a:endParaRPr lang="ru-RU" sz="2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Узнал	</a:t>
                      </a:r>
                    </a:p>
                    <a:p>
                      <a:endParaRPr lang="ru-RU" sz="2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Могу применить</a:t>
                      </a:r>
                    </a:p>
                    <a:p>
                      <a:endParaRPr lang="ru-RU" sz="2400" dirty="0"/>
                    </a:p>
                  </a:txBody>
                  <a:tcPr marL="91439" marR="91439" marT="45725" marB="45725"/>
                </a:tc>
              </a:tr>
              <a:tr h="146321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1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ъект 1"/>
          <p:cNvSpPr>
            <a:spLocks noGrp="1"/>
          </p:cNvSpPr>
          <p:nvPr>
            <p:ph idx="1"/>
          </p:nvPr>
        </p:nvSpPr>
        <p:spPr>
          <a:xfrm>
            <a:off x="1776077" y="1196730"/>
            <a:ext cx="8713787" cy="47847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Крайне желательным обстоятельством является участие школьников в процессе оценивания во всех четырех доступных</a:t>
            </a:r>
          </a:p>
          <a:p>
            <a:pPr marL="0" indent="0" algn="ctr">
              <a:buNone/>
              <a:defRPr/>
            </a:pP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этого формах: </a:t>
            </a:r>
          </a:p>
          <a:p>
            <a:pPr marL="0" indent="0"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*взаимного оценивания, </a:t>
            </a:r>
          </a:p>
          <a:p>
            <a:pPr marL="0" indent="0"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*участия в разработке критериев оценки</a:t>
            </a:r>
          </a:p>
          <a:p>
            <a:pPr marL="0" indent="0"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*рефлексивного разбора результатов выполненных учебных действий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6083" name="Заголовок 2"/>
          <p:cNvSpPr>
            <a:spLocks noGrp="1"/>
          </p:cNvSpPr>
          <p:nvPr>
            <p:ph type="title"/>
          </p:nvPr>
        </p:nvSpPr>
        <p:spPr>
          <a:xfrm>
            <a:off x="3611564" y="338139"/>
            <a:ext cx="6599237" cy="1252537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/>
            </a:r>
            <a:br>
              <a:rPr lang="ru-RU" altLang="ru-RU" sz="3200" b="1">
                <a:solidFill>
                  <a:srgbClr val="C00000"/>
                </a:solidFill>
              </a:rPr>
            </a:br>
            <a:endParaRPr lang="ru-RU" altLang="ru-RU" sz="3200" b="1">
              <a:solidFill>
                <a:srgbClr val="C00000"/>
              </a:solidFill>
            </a:endParaRPr>
          </a:p>
        </p:txBody>
      </p:sp>
      <p:sp>
        <p:nvSpPr>
          <p:cNvPr id="46085" name="Прямоугольник 4"/>
          <p:cNvSpPr>
            <a:spLocks noChangeArrowheads="1"/>
          </p:cNvSpPr>
          <p:nvPr/>
        </p:nvSpPr>
        <p:spPr bwMode="auto">
          <a:xfrm>
            <a:off x="1776077" y="338139"/>
            <a:ext cx="8641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Что важно для работы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7514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</a:rPr>
              <a:t>Критериальное</a:t>
            </a:r>
            <a:r>
              <a:rPr lang="ru-RU" b="1" dirty="0" smtClean="0">
                <a:solidFill>
                  <a:schemeClr val="bg2"/>
                </a:solidFill>
              </a:rPr>
              <a:t> оценивание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9693" y="1979210"/>
            <a:ext cx="4232088" cy="1499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Формативное</a:t>
            </a:r>
            <a:r>
              <a:rPr lang="ru-RU" sz="4000" b="1" dirty="0" smtClean="0"/>
              <a:t> оценивание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23200" y="3901140"/>
            <a:ext cx="3400608" cy="187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Суммативное</a:t>
            </a:r>
            <a:r>
              <a:rPr lang="ru-RU" sz="2400" b="1" dirty="0" smtClean="0"/>
              <a:t> оценивание за уровень образования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568137" y="1979210"/>
            <a:ext cx="4655671" cy="1499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Суммативное</a:t>
            </a:r>
            <a:r>
              <a:rPr lang="ru-RU" sz="4000" b="1" dirty="0" smtClean="0"/>
              <a:t> оценивание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94095" y="3901140"/>
            <a:ext cx="3173506" cy="187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Суммативное</a:t>
            </a:r>
            <a:r>
              <a:rPr lang="ru-RU" sz="2400" b="1" dirty="0" smtClean="0"/>
              <a:t> оценивание за </a:t>
            </a:r>
            <a:r>
              <a:rPr lang="ru-RU" sz="2400" b="1" dirty="0"/>
              <a:t>ч</a:t>
            </a:r>
            <a:r>
              <a:rPr lang="ru-RU" sz="2400" b="1" dirty="0" smtClean="0"/>
              <a:t>етверть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2223" y="3901139"/>
            <a:ext cx="3157071" cy="1872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Суммативное</a:t>
            </a:r>
            <a:r>
              <a:rPr lang="ru-RU" sz="2400" b="1" dirty="0" smtClean="0"/>
              <a:t> оценивание за раздел/сквозную тему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80400" y="1041400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895972" y="3827929"/>
            <a:ext cx="0" cy="73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6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79613"/>
            <a:ext cx="10363200" cy="6433457"/>
          </a:xfrm>
        </p:spPr>
      </p:sp>
      <p:sp>
        <p:nvSpPr>
          <p:cNvPr id="5" name="Прямоугольник 4"/>
          <p:cNvSpPr/>
          <p:nvPr/>
        </p:nvSpPr>
        <p:spPr>
          <a:xfrm>
            <a:off x="1371600" y="460313"/>
            <a:ext cx="9519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Что такое сквозные темы? 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0841" y="1383757"/>
            <a:ext cx="9753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«Сквозные темы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средством интеграции общих компетенций, предметов и предметных циклов, а также их следует учитывать при формировании учебной среды в школе».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1599" y="3490730"/>
            <a:ext cx="94624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«Сквозные темы отражают актуальные для общества вопросы и позволяют получить целостное представление об общественном развитии, содействуя формированию у учащихся умения применять свои знания в различных жизненных ситуациях».</a:t>
            </a:r>
          </a:p>
        </p:txBody>
      </p:sp>
    </p:spTree>
    <p:extLst>
      <p:ext uri="{BB962C8B-B14F-4D97-AF65-F5344CB8AC3E}">
        <p14:creationId xmlns:p14="http://schemas.microsoft.com/office/powerpoint/2010/main" val="111050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>
              <a:lnSpc>
                <a:spcPct val="80000"/>
              </a:lnSpc>
              <a:spcAft>
                <a:spcPts val="0"/>
              </a:spcAft>
              <a:buClr>
                <a:prstClr val="white">
                  <a:shade val="95000"/>
                </a:prstClr>
              </a:buClr>
              <a:buNone/>
              <a:defRPr/>
            </a:pPr>
            <a:r>
              <a:rPr lang="ru-RU" sz="3500" b="1" i="1" dirty="0">
                <a:solidFill>
                  <a:srgbClr val="C00000"/>
                </a:solidFill>
              </a:rPr>
              <a:t>Глубочайшим свойством человеческой природы является страстное стремление людей быть оцененным по достоинству </a:t>
            </a:r>
          </a:p>
          <a:p>
            <a:pPr marL="0" lvl="0" indent="0" algn="r">
              <a:lnSpc>
                <a:spcPct val="80000"/>
              </a:lnSpc>
              <a:spcAft>
                <a:spcPts val="0"/>
              </a:spcAft>
              <a:buClr>
                <a:prstClr val="white">
                  <a:shade val="95000"/>
                </a:prstClr>
              </a:buClr>
              <a:buNone/>
              <a:defRPr/>
            </a:pPr>
            <a:r>
              <a:rPr lang="ru-RU" sz="3500" b="1" i="1" dirty="0">
                <a:solidFill>
                  <a:srgbClr val="C00000"/>
                </a:solidFill>
              </a:rPr>
              <a:t>У. Джеймс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15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9989" y="346076"/>
            <a:ext cx="6948487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i="1">
                <a:solidFill>
                  <a:srgbClr val="C00000"/>
                </a:solidFill>
              </a:rPr>
              <a:t/>
            </a:r>
            <a:br>
              <a:rPr lang="ru-RU" altLang="ru-RU" sz="2400" b="1" i="1">
                <a:solidFill>
                  <a:srgbClr val="C00000"/>
                </a:solidFill>
              </a:rPr>
            </a:br>
            <a:r>
              <a:rPr lang="ru-RU" altLang="ru-RU" sz="2800" b="1" i="1">
                <a:solidFill>
                  <a:srgbClr val="C00000"/>
                </a:solidFill>
              </a:rPr>
              <a:t/>
            </a:r>
            <a:br>
              <a:rPr lang="ru-RU" altLang="ru-RU" sz="2800" b="1" i="1">
                <a:solidFill>
                  <a:srgbClr val="C00000"/>
                </a:solidFill>
              </a:rPr>
            </a:br>
            <a:r>
              <a:rPr lang="ru-RU" altLang="ru-RU" b="1" i="1">
                <a:solidFill>
                  <a:srgbClr val="C00000"/>
                </a:solidFill>
              </a:rPr>
              <a:t>Итоговое оценивание</a:t>
            </a:r>
            <a:r>
              <a:rPr lang="ru-RU" altLang="ru-RU" sz="3200" b="1" i="1">
                <a:solidFill>
                  <a:srgbClr val="C00000"/>
                </a:solidFill>
              </a:rPr>
              <a:t/>
            </a:r>
            <a:br>
              <a:rPr lang="ru-RU" altLang="ru-RU" sz="3200" b="1" i="1">
                <a:solidFill>
                  <a:srgbClr val="C00000"/>
                </a:solidFill>
              </a:rPr>
            </a:br>
            <a:endParaRPr lang="ru-RU" altLang="ru-RU" b="1" i="1" smtClean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3792538" y="333375"/>
            <a:ext cx="687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3200" b="1" i="1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endParaRPr lang="ru-RU" altLang="ru-RU" sz="2800" b="1" i="1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1524000" y="1462088"/>
            <a:ext cx="94170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b="1" i="1">
              <a:solidFill>
                <a:schemeClr val="tx2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50218" y="1096515"/>
            <a:ext cx="8964613" cy="4938712"/>
          </a:xfrm>
        </p:spPr>
        <p:txBody>
          <a:bodyPr rtlCol="0">
            <a:noAutofit/>
          </a:bodyPr>
          <a:lstStyle/>
          <a:p>
            <a:pPr marL="274320" indent="-274320" algn="ctr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bg1"/>
                </a:solidFill>
                <a:latin typeface="Constantia" pitchFamily="18" charset="0"/>
              </a:rPr>
              <a:t>По каждому из критериев выводится итоговый балл, затем итоговые баллы критериев суммируются, и через 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ru-RU" sz="4000" b="1" i="1" dirty="0">
                <a:solidFill>
                  <a:schemeClr val="bg1"/>
                </a:solidFill>
                <a:latin typeface="Constantia" pitchFamily="18" charset="0"/>
              </a:rPr>
              <a:t>специальную переводную шкалу трансформируется в 5 –балльную.</a:t>
            </a:r>
          </a:p>
          <a:p>
            <a:pPr marL="274320" indent="0" algn="just">
              <a:spcAft>
                <a:spcPts val="0"/>
              </a:spcAft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9" y="250182"/>
            <a:ext cx="8534400" cy="1507067"/>
          </a:xfrm>
        </p:spPr>
        <p:txBody>
          <a:bodyPr/>
          <a:lstStyle/>
          <a:p>
            <a:pPr eaLnBrk="1" hangingPunct="1"/>
            <a:r>
              <a:rPr lang="ru-RU" altLang="ru-RU" b="1" dirty="0"/>
              <a:t>Преимущество использования </a:t>
            </a:r>
            <a:r>
              <a:rPr lang="ru-RU" altLang="ru-RU" b="1" dirty="0" err="1"/>
              <a:t>критериального</a:t>
            </a:r>
            <a:r>
              <a:rPr lang="ru-RU" altLang="ru-RU" b="1" dirty="0"/>
              <a:t> оценивания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4689" y="1003715"/>
            <a:ext cx="8526463" cy="5214937"/>
          </a:xfrm>
        </p:spPr>
        <p:txBody>
          <a:bodyPr/>
          <a:lstStyle/>
          <a:p>
            <a:pPr eaLnBrk="1" hangingPunct="1"/>
            <a:endParaRPr lang="ru-RU" altLang="ru-RU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Соответствует предметным учебным целям и не зависит от настроения учителя</a:t>
            </a:r>
          </a:p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Предоставляет четко сформулированные уровни достижения</a:t>
            </a:r>
          </a:p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Способствует развитию навыков </a:t>
            </a:r>
            <a:r>
              <a:rPr lang="ru-RU" altLang="ru-RU" sz="2800" b="1" dirty="0" err="1">
                <a:solidFill>
                  <a:schemeClr val="bg1"/>
                </a:solidFill>
              </a:rPr>
              <a:t>самооценивания</a:t>
            </a:r>
            <a:endParaRPr lang="ru-RU" altLang="ru-RU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</a:rPr>
              <a:t>Показывает уровень знания, понимания и владения навыками</a:t>
            </a:r>
          </a:p>
        </p:txBody>
      </p:sp>
    </p:spTree>
    <p:extLst>
      <p:ext uri="{BB962C8B-B14F-4D97-AF65-F5344CB8AC3E}">
        <p14:creationId xmlns:p14="http://schemas.microsoft.com/office/powerpoint/2010/main" val="31658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1088" y="836614"/>
            <a:ext cx="7345362" cy="2663825"/>
          </a:xfrm>
        </p:spPr>
        <p:txBody>
          <a:bodyPr/>
          <a:lstStyle/>
          <a:p>
            <a:pPr eaLnBrk="1" hangingPunct="1"/>
            <a:r>
              <a:rPr lang="ru-RU" altLang="ru-RU" sz="2000" b="1" i="1">
                <a:solidFill>
                  <a:srgbClr val="00B050"/>
                </a:solidFill>
              </a:rPr>
              <a:t/>
            </a:r>
            <a:br>
              <a:rPr lang="ru-RU" altLang="ru-RU" sz="2000" b="1" i="1">
                <a:solidFill>
                  <a:srgbClr val="00B050"/>
                </a:solidFill>
              </a:rPr>
            </a:br>
            <a:endParaRPr lang="ru-RU" altLang="ru-RU" sz="2000" b="1" i="1">
              <a:solidFill>
                <a:srgbClr val="00B05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5619" y="0"/>
            <a:ext cx="8496300" cy="5184775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60000"/>
              </a:lnSpc>
              <a:buClr>
                <a:srgbClr val="000000"/>
              </a:buClr>
              <a:buFont typeface="Wingdings 2" panose="05020102010507070707" pitchFamily="18" charset="2"/>
              <a:buNone/>
            </a:pPr>
            <a:endParaRPr lang="ru-RU" altLang="ru-RU" sz="1200" dirty="0"/>
          </a:p>
          <a:p>
            <a:pPr algn="l" eaLnBrk="1" hangingPunct="1">
              <a:lnSpc>
                <a:spcPct val="60000"/>
              </a:lnSpc>
              <a:buClr>
                <a:srgbClr val="000000"/>
              </a:buClr>
              <a:buFont typeface="Wingdings 2" panose="05020102010507070707" pitchFamily="18" charset="2"/>
              <a:buNone/>
            </a:pPr>
            <a:endParaRPr lang="ru-RU" altLang="ru-RU" sz="1200" dirty="0"/>
          </a:p>
          <a:p>
            <a:pPr algn="l" eaLnBrk="1" hangingPunct="1">
              <a:lnSpc>
                <a:spcPct val="60000"/>
              </a:lnSpc>
              <a:buClr>
                <a:srgbClr val="000000"/>
              </a:buClr>
              <a:buFont typeface="Wingdings 2" panose="05020102010507070707" pitchFamily="18" charset="2"/>
              <a:buNone/>
            </a:pPr>
            <a:endParaRPr lang="ru-RU" altLang="ru-RU" sz="1200" dirty="0"/>
          </a:p>
          <a:p>
            <a:pPr algn="l" eaLnBrk="1" hangingPunct="1">
              <a:lnSpc>
                <a:spcPct val="60000"/>
              </a:lnSpc>
              <a:buClr>
                <a:srgbClr val="000000"/>
              </a:buClr>
              <a:buFont typeface="Wingdings 2" panose="05020102010507070707" pitchFamily="18" charset="2"/>
              <a:buNone/>
            </a:pPr>
            <a:endParaRPr lang="ru-RU" altLang="ru-RU" sz="1200" dirty="0"/>
          </a:p>
          <a:p>
            <a:pPr algn="just">
              <a:lnSpc>
                <a:spcPct val="80000"/>
              </a:lnSpc>
            </a:pPr>
            <a:r>
              <a:rPr lang="ru-RU" altLang="ru-RU" sz="3200" b="1" i="1" dirty="0">
                <a:solidFill>
                  <a:srgbClr val="031F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 времена существовали самые различные способы проверки знаний и умений.  </a:t>
            </a:r>
          </a:p>
          <a:p>
            <a:pPr algn="just">
              <a:lnSpc>
                <a:spcPct val="80000"/>
              </a:lnSpc>
            </a:pPr>
            <a:r>
              <a:rPr lang="ru-RU" altLang="ru-RU" sz="3200" b="1" i="1" dirty="0">
                <a:solidFill>
                  <a:srgbClr val="031F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исторического развития менялись лишь формы, приемы выставления  отметок, частотность проведения контрольно-измерительных мероприятий и их содержание, меры воздействия на учащихся, мотивационные  элементы и многие другие факторы</a:t>
            </a:r>
          </a:p>
          <a:p>
            <a:pPr algn="l" eaLnBrk="1" hangingPunct="1">
              <a:lnSpc>
                <a:spcPct val="60000"/>
              </a:lnSpc>
              <a:buClr>
                <a:srgbClr val="000000"/>
              </a:buClr>
              <a:buFont typeface="Wingdings 2" panose="05020102010507070707" pitchFamily="18" charset="2"/>
              <a:buNone/>
            </a:pP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26292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469793" y="808531"/>
            <a:ext cx="7056438" cy="4752975"/>
          </a:xfrm>
        </p:spPr>
        <p:txBody>
          <a:bodyPr rtlCol="0">
            <a:normAutofit fontScale="32500" lnSpcReduction="20000"/>
          </a:bodyPr>
          <a:lstStyle/>
          <a:p>
            <a:pPr marL="274320" indent="-274320">
              <a:lnSpc>
                <a:spcPct val="80000"/>
              </a:lnSpc>
              <a:spcAft>
                <a:spcPts val="0"/>
              </a:spcAft>
              <a:defRPr/>
            </a:pPr>
            <a:endParaRPr lang="ru-RU" b="1" dirty="0" smtClean="0"/>
          </a:p>
          <a:p>
            <a:pPr marL="274320" indent="-274320" algn="ctr">
              <a:lnSpc>
                <a:spcPct val="80000"/>
              </a:lnSpc>
              <a:spcAft>
                <a:spcPts val="0"/>
              </a:spcAft>
              <a:defRPr/>
            </a:pPr>
            <a:endParaRPr lang="ru-RU" b="1" dirty="0"/>
          </a:p>
          <a:p>
            <a:pPr marL="0" indent="0" algn="ctr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9000" b="1" i="1" dirty="0">
                <a:solidFill>
                  <a:srgbClr val="002060"/>
                </a:solidFill>
              </a:rPr>
              <a:t>Под системой оценивания понимается  механизм осуществления контрольно-диагностической связи между учителем, учеником и родителями </a:t>
            </a:r>
          </a:p>
          <a:p>
            <a:pPr marL="0" indent="0" algn="ctr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9000" b="1" i="1" dirty="0">
                <a:solidFill>
                  <a:srgbClr val="002060"/>
                </a:solidFill>
              </a:rPr>
              <a:t>по поводу успешности образовательного процесса,</a:t>
            </a:r>
          </a:p>
          <a:p>
            <a:pPr marL="0" indent="0" algn="ctr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9000" b="1" i="1" dirty="0">
                <a:solidFill>
                  <a:srgbClr val="002060"/>
                </a:solidFill>
              </a:rPr>
              <a:t> равно как и осуществления самостоятельного определения таковой учащимся</a:t>
            </a:r>
          </a:p>
          <a:p>
            <a:pPr marL="274320" indent="0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b="1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846232" y="549276"/>
            <a:ext cx="7364570" cy="10080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Система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17168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84211" y="143935"/>
            <a:ext cx="11033655" cy="2311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Традиционная система оценивания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Традиционное (нормативное оценивание) оценивание – это сравнение  индивидуальных достижений учащихся с нормой или с результатами большинства учащихся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3935" y="2060576"/>
            <a:ext cx="11631084" cy="423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  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Недостатки традиционной системы оценивания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935" y="2692927"/>
            <a:ext cx="4897967" cy="1595437"/>
          </a:xfrm>
          <a:prstGeom prst="rect">
            <a:avLst/>
          </a:prstGeom>
          <a:solidFill>
            <a:schemeClr val="tx2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Отметки, выставляемые ученикам, не дают представления об усвоении конкретных разделов и тем учебной программы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8615" y="2941901"/>
            <a:ext cx="5088467" cy="1323439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выставляет отметку, ориентируясь на средний уровень знаний класса в целом, а не на достижение каждым учеником единых критериев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934" y="4678364"/>
            <a:ext cx="4897967" cy="1323439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Текущие оценки учитываются при выставлении итоговой оценки, что порождает тревожность учащихся в процессе оценивания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88517" y="4678363"/>
            <a:ext cx="5088565" cy="1323439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bg2">
                <a:lumMod val="50000"/>
              </a:schemeClr>
            </a:extrusionClr>
            <a:contourClr>
              <a:schemeClr val="bg2">
                <a:lumMod val="50000"/>
              </a:schemeClr>
            </a:contourClr>
          </a:sp3d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Отсутствуют четкие критерии оценки достижения планируемых результатов обучения, понятные учащимся, родителям и педагогам.</a:t>
            </a:r>
          </a:p>
        </p:txBody>
      </p:sp>
    </p:spTree>
    <p:extLst>
      <p:ext uri="{BB962C8B-B14F-4D97-AF65-F5344CB8AC3E}">
        <p14:creationId xmlns:p14="http://schemas.microsoft.com/office/powerpoint/2010/main" val="418313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3999" y="1558300"/>
            <a:ext cx="9036050" cy="4797425"/>
          </a:xfrm>
        </p:spPr>
        <p:txBody>
          <a:bodyPr rtlCol="0">
            <a:normAutofit fontScale="77500" lnSpcReduction="20000"/>
          </a:bodyPr>
          <a:lstStyle/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4100" b="1" i="1" dirty="0">
                <a:solidFill>
                  <a:srgbClr val="C00000"/>
                </a:solidFill>
                <a:latin typeface="Constantia" pitchFamily="18" charset="0"/>
              </a:rPr>
              <a:t>Процесс, основанный 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4100" b="1" i="1" dirty="0">
                <a:solidFill>
                  <a:srgbClr val="C00000"/>
                </a:solidFill>
                <a:latin typeface="Constantia" pitchFamily="18" charset="0"/>
              </a:rPr>
              <a:t>на сравнении учебных достижений учащихся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4100" b="1" i="1" dirty="0">
                <a:latin typeface="Constantia" pitchFamily="18" charset="0"/>
              </a:rPr>
              <a:t> </a:t>
            </a:r>
            <a:r>
              <a:rPr lang="ru-RU" sz="4100" b="1" i="1" dirty="0">
                <a:solidFill>
                  <a:schemeClr val="bg1"/>
                </a:solidFill>
                <a:latin typeface="Constantia" pitchFamily="18" charset="0"/>
              </a:rPr>
              <a:t>*с четко определенными, 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4100" b="1" i="1" dirty="0">
                <a:solidFill>
                  <a:schemeClr val="bg1"/>
                </a:solidFill>
                <a:latin typeface="Constantia" pitchFamily="18" charset="0"/>
              </a:rPr>
              <a:t>*коллективно выработанными, 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4100" b="1" i="1" dirty="0">
                <a:solidFill>
                  <a:schemeClr val="bg1"/>
                </a:solidFill>
                <a:latin typeface="Constantia" pitchFamily="18" charset="0"/>
              </a:rPr>
              <a:t>*заранее известными всем участникам процесса критериями, 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4100" b="1" i="1" dirty="0">
                <a:solidFill>
                  <a:schemeClr val="bg1"/>
                </a:solidFill>
                <a:latin typeface="Constantia" pitchFamily="18" charset="0"/>
              </a:rPr>
              <a:t>*соответствующими целям и содержанию образования, 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4100" b="1" i="1" dirty="0">
                <a:solidFill>
                  <a:schemeClr val="bg1"/>
                </a:solidFill>
                <a:latin typeface="Constantia" pitchFamily="18" charset="0"/>
              </a:rPr>
              <a:t>*способствующими формированию учебно-познавательной компетентности учащихся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3200" b="1" i="1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80190" y="408816"/>
            <a:ext cx="8523669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i="1" dirty="0" err="1">
                <a:solidFill>
                  <a:srgbClr val="C00000"/>
                </a:solidFill>
              </a:rPr>
              <a:t>Критериальное</a:t>
            </a:r>
            <a:r>
              <a:rPr lang="ru-RU" altLang="ru-RU" sz="4800" b="1" i="1" dirty="0">
                <a:solidFill>
                  <a:srgbClr val="C00000"/>
                </a:solidFill>
              </a:rPr>
              <a:t> оценивание</a:t>
            </a:r>
            <a:endParaRPr lang="ru-RU" alt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989139"/>
            <a:ext cx="8964613" cy="4319587"/>
          </a:xfrm>
        </p:spPr>
        <p:txBody>
          <a:bodyPr rtlCol="0">
            <a:normAutofit fontScale="47500" lnSpcReduction="20000"/>
          </a:bodyPr>
          <a:lstStyle/>
          <a:p>
            <a:pPr marL="274320" indent="-274320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4400" b="1" i="1" dirty="0">
              <a:solidFill>
                <a:schemeClr val="bg1"/>
              </a:solidFill>
            </a:endParaRP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00" b="1" i="1" dirty="0">
                <a:solidFill>
                  <a:schemeClr val="bg1"/>
                </a:solidFill>
              </a:rPr>
              <a:t>определить, насколько успешно усвоен тот или иной учебный материал;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00" b="1" i="1" dirty="0">
                <a:solidFill>
                  <a:schemeClr val="bg1"/>
                </a:solidFill>
              </a:rPr>
              <a:t> сформирован ли тот или иной практический навык;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00" b="1" i="1" dirty="0">
                <a:solidFill>
                  <a:schemeClr val="bg1"/>
                </a:solidFill>
              </a:rPr>
              <a:t>возможность сверить достигнутый учащимся уровень с определенным минимумом требований, заложенных в тот или иной учебный курс</a:t>
            </a:r>
          </a:p>
          <a:p>
            <a:pPr marL="274320" indent="-274320">
              <a:spcAft>
                <a:spcPts val="0"/>
              </a:spcAft>
              <a:defRPr/>
            </a:pPr>
            <a:endParaRPr lang="ru-RU" sz="3200" dirty="0"/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3200" b="1" i="1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766" y="692151"/>
            <a:ext cx="8910035" cy="936625"/>
          </a:xfrm>
        </p:spPr>
        <p:txBody>
          <a:bodyPr rtlCol="0">
            <a:noAutofit/>
          </a:bodyPr>
          <a:lstStyle/>
          <a:p>
            <a:pPr marL="274320" indent="-27432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i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b="1" i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b="1" i="1" dirty="0">
                <a:solidFill>
                  <a:srgbClr val="C00000"/>
                </a:solidFill>
                <a:ea typeface="+mn-ea"/>
                <a:cs typeface="+mn-cs"/>
              </a:rPr>
              <a:t>Система </a:t>
            </a:r>
            <a:r>
              <a:rPr lang="ru-RU" b="1" i="1" dirty="0" err="1">
                <a:solidFill>
                  <a:srgbClr val="C00000"/>
                </a:solidFill>
                <a:ea typeface="+mn-ea"/>
                <a:cs typeface="+mn-cs"/>
              </a:rPr>
              <a:t>критериального</a:t>
            </a:r>
            <a:r>
              <a:rPr lang="ru-RU" b="1" i="1" dirty="0">
                <a:solidFill>
                  <a:srgbClr val="C00000"/>
                </a:solidFill>
                <a:ea typeface="+mn-ea"/>
                <a:cs typeface="+mn-cs"/>
              </a:rPr>
              <a:t> оценивания  предоставляет  возможность</a:t>
            </a:r>
            <a:r>
              <a:rPr lang="ru-RU" sz="2400" b="1" i="1" dirty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ru-RU" sz="2400" b="1" i="1" dirty="0">
                <a:solidFill>
                  <a:srgbClr val="073E87"/>
                </a:solidFill>
                <a:ea typeface="+mn-ea"/>
                <a:cs typeface="+mn-cs"/>
              </a:rPr>
            </a:br>
            <a:endParaRPr lang="ru-RU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11121" y="1345440"/>
            <a:ext cx="9144000" cy="5113338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C00000"/>
                </a:solidFill>
              </a:rPr>
              <a:t>     </a:t>
            </a:r>
            <a:endParaRPr lang="ru-RU" sz="2800" b="1" dirty="0">
              <a:solidFill>
                <a:schemeClr val="bg1"/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8000" b="1" dirty="0">
                <a:solidFill>
                  <a:schemeClr val="bg1"/>
                </a:solidFill>
              </a:rPr>
              <a:t>      </a:t>
            </a:r>
            <a:r>
              <a:rPr lang="ru-RU" sz="9600" b="1" dirty="0">
                <a:solidFill>
                  <a:schemeClr val="bg1"/>
                </a:solidFill>
              </a:rPr>
              <a:t>Для учителей:</a:t>
            </a:r>
            <a:r>
              <a:rPr lang="ru-RU" sz="9600" dirty="0">
                <a:solidFill>
                  <a:schemeClr val="bg1"/>
                </a:solidFill>
              </a:rPr>
              <a:t> 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8000" b="1" i="1" dirty="0">
                <a:solidFill>
                  <a:schemeClr val="bg1"/>
                </a:solidFill>
                <a:latin typeface="Constantia" pitchFamily="18" charset="0"/>
              </a:rPr>
              <a:t>Содержат ясные ориентиры для учебного процесса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8000" b="1" i="1" dirty="0">
                <a:solidFill>
                  <a:schemeClr val="bg1"/>
                </a:solidFill>
                <a:latin typeface="Constantia" pitchFamily="18" charset="0"/>
              </a:rPr>
              <a:t>Содержат конкретные критерии для оценивания процесса усвоения учебного материала учащимися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8000" b="1" i="1" dirty="0">
                <a:solidFill>
                  <a:schemeClr val="bg1"/>
                </a:solidFill>
                <a:latin typeface="Constantia" pitchFamily="18" charset="0"/>
              </a:rPr>
              <a:t>Делают процесс оценивания объективным и последовательным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8000" b="1" i="1" dirty="0">
                <a:solidFill>
                  <a:schemeClr val="bg1"/>
                </a:solidFill>
                <a:latin typeface="Constantia" pitchFamily="18" charset="0"/>
              </a:rPr>
              <a:t>Облегчают процесс оценивания прогресса учащихся для учителей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9600" b="1" dirty="0">
                <a:solidFill>
                  <a:schemeClr val="bg1"/>
                </a:solidFill>
              </a:rPr>
              <a:t>     Для учащихся: </a:t>
            </a:r>
            <a:endParaRPr lang="ru-RU" sz="9600" dirty="0">
              <a:solidFill>
                <a:schemeClr val="bg1"/>
              </a:solidFill>
            </a:endParaRPr>
          </a:p>
          <a:p>
            <a:pPr marL="274320" indent="-274320">
              <a:spcAft>
                <a:spcPts val="0"/>
              </a:spcAft>
              <a:defRPr/>
            </a:pPr>
            <a:r>
              <a:rPr lang="ru-RU" sz="8000" b="1" i="1" dirty="0">
                <a:solidFill>
                  <a:schemeClr val="bg1"/>
                </a:solidFill>
                <a:latin typeface="Constantia" pitchFamily="18" charset="0"/>
              </a:rPr>
              <a:t>Обеспечивают четкое понимание учебных целей, ожиданий, критериев оценивания и способов улучшения собственной работы.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8000" b="1" i="1" dirty="0">
                <a:solidFill>
                  <a:schemeClr val="bg1"/>
                </a:solidFill>
                <a:latin typeface="Constantia" pitchFamily="18" charset="0"/>
              </a:rPr>
              <a:t>У учащихся есть конкретные рекомендации в отношении ожиданий учителя.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8000" b="1" i="1" dirty="0">
                <a:solidFill>
                  <a:schemeClr val="bg1"/>
                </a:solidFill>
                <a:latin typeface="Constantia" pitchFamily="18" charset="0"/>
              </a:rPr>
              <a:t>Когда ученики привыкают регулярно  использовать критерии оценки, они начинают испытывать большую ответственность за конечный продукт. Это снимает вопросы типа "Я еще не все сделал?". 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ru-RU" sz="8000" b="1" i="1" dirty="0">
                <a:solidFill>
                  <a:schemeClr val="bg1"/>
                </a:solidFill>
                <a:latin typeface="Constantia" pitchFamily="18" charset="0"/>
              </a:rPr>
              <a:t>Создают условия для самостоятельной работы учащихся.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361386" y="404812"/>
            <a:ext cx="9169757" cy="12239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  <a:latin typeface="Constantia" pitchFamily="18" charset="0"/>
              </a:rPr>
              <a:t>Зачем нужны </a:t>
            </a:r>
            <a:br>
              <a:rPr lang="ru-RU" sz="4000" b="1" i="1" dirty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4000" b="1" i="1" dirty="0">
                <a:solidFill>
                  <a:srgbClr val="C00000"/>
                </a:solidFill>
                <a:latin typeface="Constantia" pitchFamily="18" charset="0"/>
              </a:rPr>
              <a:t>критерии оценки?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b="1" i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4425"/>
            <a:ext cx="8534400" cy="1507067"/>
          </a:xfrm>
        </p:spPr>
        <p:txBody>
          <a:bodyPr/>
          <a:lstStyle/>
          <a:p>
            <a:pPr eaLnBrk="1" hangingPunct="1"/>
            <a:r>
              <a:rPr lang="ru-RU" altLang="ru-RU" b="1" i="1" dirty="0" err="1" smtClean="0">
                <a:solidFill>
                  <a:srgbClr val="FF0000"/>
                </a:solidFill>
              </a:rPr>
              <a:t>Критериальное</a:t>
            </a:r>
            <a:r>
              <a:rPr lang="ru-RU" altLang="ru-RU" b="1" i="1" dirty="0" smtClean="0">
                <a:solidFill>
                  <a:srgbClr val="FF0000"/>
                </a:solidFill>
              </a:rPr>
              <a:t> оценивание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3195" y="1504682"/>
            <a:ext cx="9620518" cy="466429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200" b="1" i="1" dirty="0">
                <a:solidFill>
                  <a:srgbClr val="FFFF00"/>
                </a:solidFill>
              </a:rPr>
              <a:t>Общественный договор</a:t>
            </a:r>
            <a:r>
              <a:rPr lang="ru-RU" altLang="ru-RU" sz="2200" b="1" dirty="0">
                <a:solidFill>
                  <a:srgbClr val="FFFF00"/>
                </a:solidFill>
              </a:rPr>
              <a:t> – обязательное условие при </a:t>
            </a:r>
            <a:r>
              <a:rPr lang="ru-RU" altLang="ru-RU" sz="2200" b="1" dirty="0" err="1">
                <a:solidFill>
                  <a:srgbClr val="FFFF00"/>
                </a:solidFill>
              </a:rPr>
              <a:t>критериальном</a:t>
            </a:r>
            <a:r>
              <a:rPr lang="ru-RU" altLang="ru-RU" sz="2200" b="1" dirty="0">
                <a:solidFill>
                  <a:srgbClr val="FFFF00"/>
                </a:solidFill>
              </a:rPr>
              <a:t> оценивании. Общественный договор может осуществляться на нескольких уровнях: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2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200" b="1" dirty="0"/>
              <a:t>* </a:t>
            </a:r>
            <a:r>
              <a:rPr lang="ru-RU" altLang="ru-RU" sz="2200" b="1" dirty="0">
                <a:solidFill>
                  <a:schemeClr val="bg1"/>
                </a:solidFill>
              </a:rPr>
              <a:t>Учитель объясняем ученикам и вместе с ними определяет по каким критериям будут оцениваться работы учащихся в этом учебном году.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* В начале четверти учитель договаривается с учениками о том, когда будут проводиться итоговые работы по каждой теме, каковы формы этих работ (тест, эссе, исследование) и по каким именно критериям они будут оцениваться;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* Каждая работа также может оцениваться на основании ряда критериев и инструкций к ним, которые также вырабатываются в ходе общественного договора </a:t>
            </a:r>
          </a:p>
        </p:txBody>
      </p:sp>
    </p:spTree>
    <p:extLst>
      <p:ext uri="{BB962C8B-B14F-4D97-AF65-F5344CB8AC3E}">
        <p14:creationId xmlns:p14="http://schemas.microsoft.com/office/powerpoint/2010/main" val="11220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997</Words>
  <Application>Microsoft Office PowerPoint</Application>
  <PresentationFormat>Произвольный</PresentationFormat>
  <Paragraphs>136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 </vt:lpstr>
      <vt:lpstr>Презентация PowerPoint</vt:lpstr>
      <vt:lpstr> </vt:lpstr>
      <vt:lpstr>Система оценивания</vt:lpstr>
      <vt:lpstr>Презентация PowerPoint</vt:lpstr>
      <vt:lpstr>Критериальное оценивание</vt:lpstr>
      <vt:lpstr> Система критериального оценивания  предоставляет  возможность </vt:lpstr>
      <vt:lpstr>    Зачем нужны  критерии оценки?     </vt:lpstr>
      <vt:lpstr>Критериальное оценивание</vt:lpstr>
      <vt:lpstr>Этапы разработки системы критериального оценивания </vt:lpstr>
      <vt:lpstr>Презентация PowerPoint</vt:lpstr>
      <vt:lpstr>Критериальное оценивание</vt:lpstr>
      <vt:lpstr>Презентация PowerPoint</vt:lpstr>
      <vt:lpstr>     </vt:lpstr>
      <vt:lpstr>    </vt:lpstr>
      <vt:lpstr>    </vt:lpstr>
      <vt:lpstr> </vt:lpstr>
      <vt:lpstr>Критериальное оценивание</vt:lpstr>
      <vt:lpstr>Презентация PowerPoint</vt:lpstr>
      <vt:lpstr>  Итоговое оценивание </vt:lpstr>
      <vt:lpstr>Преимущество использования критериального оценивания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Сания</dc:creator>
  <cp:lastModifiedBy>User</cp:lastModifiedBy>
  <cp:revision>13</cp:revision>
  <cp:lastPrinted>2017-09-18T16:22:48Z</cp:lastPrinted>
  <dcterms:created xsi:type="dcterms:W3CDTF">2015-12-29T15:02:00Z</dcterms:created>
  <dcterms:modified xsi:type="dcterms:W3CDTF">2017-09-19T02:25:22Z</dcterms:modified>
</cp:coreProperties>
</file>