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1"/>
  </p:notesMasterIdLst>
  <p:sldIdLst>
    <p:sldId id="258" r:id="rId2"/>
    <p:sldId id="262" r:id="rId3"/>
    <p:sldId id="266" r:id="rId4"/>
    <p:sldId id="259" r:id="rId5"/>
    <p:sldId id="267" r:id="rId6"/>
    <p:sldId id="265" r:id="rId7"/>
    <p:sldId id="264" r:id="rId8"/>
    <p:sldId id="268" r:id="rId9"/>
    <p:sldId id="260" r:id="rId10"/>
  </p:sldIdLst>
  <p:sldSz cx="9144000" cy="6858000" type="screen4x3"/>
  <p:notesSz cx="6858000" cy="9144000"/>
  <p:photoAlbum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132" autoAdjust="0"/>
    <p:restoredTop sz="94660"/>
  </p:normalViewPr>
  <p:slideViewPr>
    <p:cSldViewPr>
      <p:cViewPr varScale="1">
        <p:scale>
          <a:sx n="86" d="100"/>
          <a:sy n="86" d="100"/>
        </p:scale>
        <p:origin x="-151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568502-2937-4A6A-A321-6F12F9F01705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E0CE59-B592-4CEF-A793-BBE808607C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0885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11483-F961-4F11-B8F6-F2AF65235211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70A77-D0D8-436A-924F-291E969E10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11483-F961-4F11-B8F6-F2AF65235211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70A77-D0D8-436A-924F-291E969E10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11483-F961-4F11-B8F6-F2AF65235211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70A77-D0D8-436A-924F-291E969E10CB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11483-F961-4F11-B8F6-F2AF65235211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70A77-D0D8-436A-924F-291E969E10C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11483-F961-4F11-B8F6-F2AF65235211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70A77-D0D8-436A-924F-291E969E10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11483-F961-4F11-B8F6-F2AF65235211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70A77-D0D8-436A-924F-291E969E10C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11483-F961-4F11-B8F6-F2AF65235211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70A77-D0D8-436A-924F-291E969E10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11483-F961-4F11-B8F6-F2AF65235211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70A77-D0D8-436A-924F-291E969E10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11483-F961-4F11-B8F6-F2AF65235211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70A77-D0D8-436A-924F-291E969E10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11483-F961-4F11-B8F6-F2AF65235211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70A77-D0D8-436A-924F-291E969E10C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11483-F961-4F11-B8F6-F2AF65235211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70A77-D0D8-436A-924F-291E969E10C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6911483-F961-4F11-B8F6-F2AF65235211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D070A77-D0D8-436A-924F-291E969E10C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85800" y="1719797"/>
            <a:ext cx="7772400" cy="815404"/>
          </a:xfrm>
        </p:spPr>
        <p:txBody>
          <a:bodyPr>
            <a:noAutofit/>
          </a:bodyPr>
          <a:lstStyle/>
          <a:p>
            <a:r>
              <a:rPr lang="ru-RU" sz="4000" b="1" i="1" dirty="0" err="1" smtClean="0">
                <a:solidFill>
                  <a:schemeClr val="bg1"/>
                </a:solidFill>
                <a:latin typeface="+mn-lt"/>
              </a:rPr>
              <a:t>Ермаковский</a:t>
            </a:r>
            <a:r>
              <a:rPr lang="ru-RU" sz="4000" b="1" i="1" dirty="0" smtClean="0">
                <a:solidFill>
                  <a:schemeClr val="bg1"/>
                </a:solidFill>
                <a:latin typeface="+mn-lt"/>
              </a:rPr>
              <a:t> водопад</a:t>
            </a:r>
            <a:endParaRPr lang="ru-RU" sz="4000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/>
            <a:r>
              <a:rPr lang="ru-RU" dirty="0" smtClean="0"/>
              <a:t>Выполнил</a:t>
            </a:r>
          </a:p>
          <a:p>
            <a:pPr algn="r"/>
            <a:r>
              <a:rPr lang="ru-RU" dirty="0" smtClean="0"/>
              <a:t>Ельцов Даниил</a:t>
            </a:r>
          </a:p>
          <a:p>
            <a:pPr algn="r"/>
            <a:r>
              <a:rPr lang="ru-RU" dirty="0" smtClean="0"/>
              <a:t>8 класс</a:t>
            </a:r>
          </a:p>
          <a:p>
            <a:pPr algn="r"/>
            <a:r>
              <a:rPr lang="ru-RU" dirty="0" smtClean="0"/>
              <a:t>Руководитель </a:t>
            </a:r>
          </a:p>
          <a:p>
            <a:pPr algn="r"/>
            <a:r>
              <a:rPr lang="ru-RU" dirty="0" err="1"/>
              <a:t>Молдахметова</a:t>
            </a:r>
            <a:r>
              <a:rPr lang="ru-RU" dirty="0"/>
              <a:t> А.О.</a:t>
            </a:r>
          </a:p>
        </p:txBody>
      </p:sp>
      <p:pic>
        <p:nvPicPr>
          <p:cNvPr id="7" name="Picture 2" descr="C:\Users\555\Desktop\phot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835" y="260648"/>
            <a:ext cx="2358008" cy="135877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2201" b="12201"/>
          <a:stretch/>
        </p:blipFill>
        <p:spPr>
          <a:xfrm>
            <a:off x="323528" y="2822794"/>
            <a:ext cx="5040560" cy="2857958"/>
          </a:xfrm>
          <a:prstGeom prst="rect">
            <a:avLst/>
          </a:prstGeom>
        </p:spPr>
      </p:pic>
      <p:sp>
        <p:nvSpPr>
          <p:cNvPr id="9218" name="WordArt 2"/>
          <p:cNvSpPr>
            <a:spLocks noChangeArrowheads="1" noChangeShapeType="1" noTextEdit="1"/>
          </p:cNvSpPr>
          <p:nvPr/>
        </p:nvSpPr>
        <p:spPr bwMode="auto">
          <a:xfrm>
            <a:off x="571472" y="457200"/>
            <a:ext cx="3048028" cy="438150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 rtl="0"/>
            <a:r>
              <a:rPr lang="ru-RU" sz="3600" kern="10" spc="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 Black"/>
              </a:rPr>
              <a:t>Краснокардонская</a:t>
            </a:r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 Black"/>
              </a:rPr>
              <a:t> ОШ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effectLst/>
              <a:latin typeface="Arial Black"/>
            </a:endParaRPr>
          </a:p>
        </p:txBody>
      </p:sp>
      <p:sp>
        <p:nvSpPr>
          <p:cNvPr id="9217" name="WordArt 1"/>
          <p:cNvSpPr>
            <a:spLocks noChangeArrowheads="1" noChangeShapeType="1" noTextEdit="1"/>
          </p:cNvSpPr>
          <p:nvPr/>
        </p:nvSpPr>
        <p:spPr bwMode="auto">
          <a:xfrm>
            <a:off x="571472" y="714356"/>
            <a:ext cx="3000396" cy="857256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"Лесной Кордон"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effectLst/>
              <a:latin typeface="Times New Roman"/>
              <a:cs typeface="Times New Roman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785786" y="0"/>
            <a:ext cx="835821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92867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251520" y="1691159"/>
            <a:ext cx="7772400" cy="815404"/>
          </a:xfrm>
        </p:spPr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chemeClr val="bg1"/>
                </a:solidFill>
                <a:latin typeface="+mn-lt"/>
              </a:rPr>
              <a:t>Водопад находится на территории Национального парка «Кокшетау»</a:t>
            </a:r>
            <a:endParaRPr lang="ru-RU" sz="2800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Picture 2" descr="C:\Users\555\Desktop\phot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835" y="260648"/>
            <a:ext cx="2358008" cy="135877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F:\Краеведение 2\20050807-39.jpg"/>
          <p:cNvPicPr/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578303"/>
            <a:ext cx="5864696" cy="38750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236486064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323528" y="1772306"/>
            <a:ext cx="6840760" cy="815404"/>
          </a:xfrm>
        </p:spPr>
        <p:txBody>
          <a:bodyPr>
            <a:noAutofit/>
          </a:bodyPr>
          <a:lstStyle/>
          <a:p>
            <a:r>
              <a:rPr lang="ru-RU" sz="3600" b="1" i="1" dirty="0">
                <a:cs typeface="Arial" pitchFamily="34" charset="0"/>
              </a:rPr>
              <a:t>Водопад «</a:t>
            </a:r>
            <a:r>
              <a:rPr lang="ru-RU" sz="3600" b="1" i="1" dirty="0" err="1">
                <a:cs typeface="Arial" pitchFamily="34" charset="0"/>
              </a:rPr>
              <a:t>Өмір</a:t>
            </a:r>
            <a:r>
              <a:rPr lang="ru-RU" sz="3600" b="1" i="1" dirty="0">
                <a:cs typeface="Arial" pitchFamily="34" charset="0"/>
              </a:rPr>
              <a:t> </a:t>
            </a:r>
            <a:r>
              <a:rPr lang="ru-RU" sz="3600" b="1" i="1" dirty="0" err="1">
                <a:cs typeface="Arial" pitchFamily="34" charset="0"/>
              </a:rPr>
              <a:t>суы</a:t>
            </a:r>
            <a:r>
              <a:rPr lang="ru-RU" sz="3600" b="1" i="1" dirty="0">
                <a:cs typeface="Arial" pitchFamily="34" charset="0"/>
              </a:rPr>
              <a:t>»</a:t>
            </a:r>
            <a:br>
              <a:rPr lang="ru-RU" sz="3600" b="1" i="1" dirty="0">
                <a:cs typeface="Arial" pitchFamily="34" charset="0"/>
              </a:rPr>
            </a:br>
            <a:r>
              <a:rPr lang="ru-RU" sz="1800" b="1" dirty="0"/>
              <a:t>Водопад </a:t>
            </a:r>
            <a:r>
              <a:rPr lang="ru-RU" sz="1800" b="1" dirty="0" smtClean="0"/>
              <a:t>«</a:t>
            </a:r>
            <a:r>
              <a:rPr lang="ru-RU" sz="1800" b="1" dirty="0" err="1" smtClean="0"/>
              <a:t>Ермаковский</a:t>
            </a:r>
            <a:r>
              <a:rPr lang="ru-RU" sz="1800" b="1" dirty="0" smtClean="0"/>
              <a:t>» </a:t>
            </a:r>
            <a:r>
              <a:rPr lang="ru-RU" sz="1800" b="1" dirty="0" err="1" smtClean="0"/>
              <a:t>Зерендинского</a:t>
            </a:r>
            <a:r>
              <a:rPr lang="ru-RU" sz="1800" b="1" dirty="0" smtClean="0"/>
              <a:t> района, </a:t>
            </a:r>
            <a:r>
              <a:rPr lang="ru-RU" sz="1800" b="1" dirty="0"/>
              <a:t>находится в верховьях реки </a:t>
            </a:r>
            <a:r>
              <a:rPr lang="ru-RU" sz="1800" b="1" dirty="0" smtClean="0"/>
              <a:t>Чаглинки, в </a:t>
            </a:r>
            <a:r>
              <a:rPr lang="ru-RU" sz="1800" b="1" dirty="0"/>
              <a:t>30 км. западнее с. </a:t>
            </a:r>
            <a:r>
              <a:rPr lang="ru-RU" sz="1800" b="1" dirty="0" err="1" smtClean="0"/>
              <a:t>Зерендыи</a:t>
            </a:r>
            <a:r>
              <a:rPr lang="ru-RU" sz="1800" b="1" dirty="0" smtClean="0"/>
              <a:t> и 2 км южнее с. Ермаковка, </a:t>
            </a:r>
            <a:r>
              <a:rPr lang="ru-RU" sz="1800" b="1" dirty="0"/>
              <a:t>между селами </a:t>
            </a:r>
            <a:r>
              <a:rPr lang="ru-RU" sz="1800" b="1" dirty="0" err="1"/>
              <a:t>Карсак</a:t>
            </a:r>
            <a:r>
              <a:rPr lang="ru-RU" sz="1800" b="1" dirty="0"/>
              <a:t> и </a:t>
            </a:r>
            <a:r>
              <a:rPr lang="ru-RU" sz="1800" b="1" dirty="0" err="1"/>
              <a:t>Ульгули</a:t>
            </a:r>
            <a:r>
              <a:rPr lang="ru-RU" sz="1800" b="1" dirty="0"/>
              <a:t> в 100 м. от дороги.</a:t>
            </a:r>
            <a:br>
              <a:rPr lang="ru-RU" sz="1800" b="1" dirty="0"/>
            </a:br>
            <a:endParaRPr lang="ru-RU" sz="18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379039" y="3573016"/>
            <a:ext cx="6400800" cy="14732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7" name="Picture 2" descr="C:\Users\555\Desktop\phot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835" y="260648"/>
            <a:ext cx="2358008" cy="135877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F:\Краеведение 2\28662625.jpg"/>
          <p:cNvPicPr/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924944"/>
            <a:ext cx="4462507" cy="31120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179467958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440516" y="548680"/>
            <a:ext cx="6192688" cy="2736304"/>
          </a:xfrm>
        </p:spPr>
        <p:txBody>
          <a:bodyPr>
            <a:noAutofit/>
          </a:bodyPr>
          <a:lstStyle/>
          <a:p>
            <a:r>
              <a:rPr lang="ru-RU" sz="2000" dirty="0"/>
              <a:t>Несколько слов о названии водопада, находящегося в этой местности.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Этот </a:t>
            </a:r>
            <a:r>
              <a:rPr lang="ru-RU" sz="2000" dirty="0"/>
              <a:t>природный памятник в советские </a:t>
            </a:r>
            <a:r>
              <a:rPr lang="ru-RU" sz="2000" dirty="0" smtClean="0"/>
              <a:t>времена, да часто </a:t>
            </a:r>
            <a:r>
              <a:rPr lang="ru-RU" sz="2000" dirty="0"/>
              <a:t>и сейчас </a:t>
            </a:r>
            <a:r>
              <a:rPr lang="ru-RU" sz="2000" dirty="0" smtClean="0"/>
              <a:t>называют «</a:t>
            </a:r>
            <a:r>
              <a:rPr lang="ru-RU" sz="2000" dirty="0"/>
              <a:t>Ермаковским водопадом». Казахи же всегда предпочитали использовать название «</a:t>
            </a:r>
            <a:r>
              <a:rPr lang="ru-RU" sz="2000" dirty="0" err="1"/>
              <a:t>Карсак</a:t>
            </a:r>
            <a:r>
              <a:rPr lang="ru-RU" sz="2000" dirty="0"/>
              <a:t>». В переводе оно имеет два значения: первое произошло от слова «курить» (сосать), второе - разжигать свечу...</a:t>
            </a:r>
            <a:br>
              <a:rPr lang="ru-RU" sz="2000" dirty="0"/>
            </a:br>
            <a:endParaRPr lang="ru-RU" sz="2000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Picture 2" descr="C:\Users\555\Desktop\phot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835" y="260648"/>
            <a:ext cx="2358008" cy="135877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F:\Краеведение 2\317de56s-960.jpg"/>
          <p:cNvPicPr/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5044" y="3140968"/>
            <a:ext cx="4488160" cy="32221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22633210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251520" y="1268760"/>
            <a:ext cx="7772400" cy="2392289"/>
          </a:xfrm>
        </p:spPr>
        <p:txBody>
          <a:bodyPr>
            <a:noAutofit/>
          </a:bodyPr>
          <a:lstStyle/>
          <a:p>
            <a:r>
              <a:rPr lang="ru-RU" sz="2400" dirty="0" smtClean="0"/>
              <a:t>Но </a:t>
            </a:r>
            <a:r>
              <a:rPr lang="ru-RU" sz="2400" dirty="0"/>
              <a:t>м</a:t>
            </a:r>
            <a:r>
              <a:rPr lang="ru-RU" sz="2400" dirty="0" smtClean="0"/>
              <a:t>ожно назвать эту </a:t>
            </a:r>
            <a:r>
              <a:rPr lang="ru-RU" sz="2400" dirty="0"/>
              <a:t>местность </a:t>
            </a:r>
            <a:r>
              <a:rPr lang="ru-RU" sz="2400" dirty="0" smtClean="0"/>
              <a:t>и «</a:t>
            </a:r>
            <a:r>
              <a:rPr lang="ru-RU" sz="2400" dirty="0" err="1" smtClean="0"/>
              <a:t>Тарагайским</a:t>
            </a:r>
            <a:r>
              <a:rPr lang="ru-RU" sz="2400" dirty="0" smtClean="0"/>
              <a:t> </a:t>
            </a:r>
            <a:r>
              <a:rPr lang="ru-RU" sz="2400" dirty="0"/>
              <a:t>водопадом», потому что села Ермаковка и </a:t>
            </a:r>
            <a:r>
              <a:rPr lang="ru-RU" sz="2400" dirty="0" err="1"/>
              <a:t>Карсак</a:t>
            </a:r>
            <a:r>
              <a:rPr lang="ru-RU" sz="2400" dirty="0"/>
              <a:t> расположены в двух-трех километрах отсюда, а могила известного предка </a:t>
            </a:r>
            <a:r>
              <a:rPr lang="ru-RU" sz="2400" dirty="0" err="1"/>
              <a:t>Тарагая</a:t>
            </a:r>
            <a:r>
              <a:rPr lang="ru-RU" sz="2400" dirty="0"/>
              <a:t> находится вдоль этой речки буквально в метрах пятистах от нее.</a:t>
            </a:r>
            <a:br>
              <a:rPr lang="ru-RU" sz="2400" dirty="0"/>
            </a:br>
            <a:endParaRPr lang="ru-RU" sz="2400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Picture 2" descr="C:\Users\555\Desktop\phot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835" y="260648"/>
            <a:ext cx="2358008" cy="135877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F:\Краеведение 2\10709.jpg"/>
          <p:cNvPicPr/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4525" y="3288030"/>
            <a:ext cx="4766310" cy="32373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117816289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323528" y="1936205"/>
            <a:ext cx="7700392" cy="815404"/>
          </a:xfrm>
        </p:spPr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chemeClr val="bg1"/>
                </a:solidFill>
                <a:latin typeface="+mn-lt"/>
              </a:rPr>
              <a:t>Наибольший поток воды, да и наибольшая красота водопада наблюдается весной, в апреле и мае</a:t>
            </a:r>
            <a:endParaRPr lang="ru-RU" sz="2800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Picture 2" descr="C:\Users\555\Desktop\phot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835" y="260648"/>
            <a:ext cx="2358008" cy="135877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Рисунок 8" descr="F:\Краеведение 2\317de56s-960.jpg"/>
          <p:cNvPicPr/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6226" y="2751609"/>
            <a:ext cx="5682078" cy="35577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203481656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473221" y="2138975"/>
            <a:ext cx="7772400" cy="815404"/>
          </a:xfrm>
        </p:spPr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chemeClr val="bg1"/>
                </a:solidFill>
              </a:rPr>
              <a:t>Весной тают </a:t>
            </a:r>
            <a:r>
              <a:rPr lang="ru-RU" sz="2800" b="1" i="1" dirty="0">
                <a:solidFill>
                  <a:schemeClr val="bg1"/>
                </a:solidFill>
              </a:rPr>
              <a:t>лесные </a:t>
            </a:r>
            <a:r>
              <a:rPr lang="ru-RU" sz="2800" b="1" i="1" dirty="0" smtClean="0">
                <a:solidFill>
                  <a:schemeClr val="bg1"/>
                </a:solidFill>
              </a:rPr>
              <a:t>снега, просыпаются родники </a:t>
            </a:r>
            <a:r>
              <a:rPr lang="ru-RU" sz="2800" b="1" i="1" dirty="0">
                <a:solidFill>
                  <a:schemeClr val="bg1"/>
                </a:solidFill>
              </a:rPr>
              <a:t>и все воды устремляются в теснины гранитных выходов горных пород</a:t>
            </a:r>
            <a:endParaRPr lang="ru-RU" sz="2800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Picture 2" descr="C:\Users\555\Desktop\phot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835" y="260648"/>
            <a:ext cx="2358008" cy="135877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 descr="F:\Краеведение 2\10708.jpg"/>
          <p:cNvPicPr/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123282"/>
            <a:ext cx="5688632" cy="34020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89302419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395536" y="2012196"/>
            <a:ext cx="7772400" cy="815404"/>
          </a:xfrm>
        </p:spPr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chemeClr val="bg1"/>
                </a:solidFill>
                <a:latin typeface="+mn-lt"/>
              </a:rPr>
              <a:t>Летом интенсивность потока сильно падает и вместо бурных, ревущих потоков остается тихий ручей.</a:t>
            </a:r>
            <a:endParaRPr lang="ru-RU" sz="2800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Picture 2" descr="C:\Users\555\Desktop\phot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835" y="260648"/>
            <a:ext cx="2358008" cy="135877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F:\Краеведение 2\7890_600.jpg"/>
          <p:cNvPicPr/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04" y="3212976"/>
            <a:ext cx="5688633" cy="29523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427703339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0" y="404664"/>
            <a:ext cx="7772400" cy="5524666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Вода в стремительном потоке,</a:t>
            </a:r>
            <a:br>
              <a:rPr lang="ru-RU" sz="3200" b="1" dirty="0" smtClean="0">
                <a:solidFill>
                  <a:schemeClr val="tx1"/>
                </a:solidFill>
              </a:rPr>
            </a:br>
            <a:r>
              <a:rPr lang="ru-RU" sz="3200" b="1" dirty="0" smtClean="0">
                <a:solidFill>
                  <a:schemeClr val="tx1"/>
                </a:solidFill>
              </a:rPr>
              <a:t>Мой завораживает взгляд.</a:t>
            </a:r>
            <a:br>
              <a:rPr lang="ru-RU" sz="3200" b="1" dirty="0" smtClean="0">
                <a:solidFill>
                  <a:schemeClr val="tx1"/>
                </a:solidFill>
              </a:rPr>
            </a:br>
            <a:r>
              <a:rPr lang="ru-RU" sz="3200" b="1" dirty="0" smtClean="0">
                <a:solidFill>
                  <a:schemeClr val="tx1"/>
                </a:solidFill>
              </a:rPr>
              <a:t>Реки, живительные соки,</a:t>
            </a:r>
            <a:br>
              <a:rPr lang="ru-RU" sz="3200" b="1" dirty="0" smtClean="0">
                <a:solidFill>
                  <a:schemeClr val="tx1"/>
                </a:solidFill>
              </a:rPr>
            </a:br>
            <a:r>
              <a:rPr lang="ru-RU" sz="3200" b="1" dirty="0" smtClean="0">
                <a:solidFill>
                  <a:schemeClr val="tx1"/>
                </a:solidFill>
              </a:rPr>
              <a:t>Бросает в бездну водопад.</a:t>
            </a:r>
            <a:br>
              <a:rPr lang="ru-RU" sz="3200" b="1" dirty="0" smtClean="0">
                <a:solidFill>
                  <a:schemeClr val="tx1"/>
                </a:solidFill>
              </a:rPr>
            </a:br>
            <a:r>
              <a:rPr lang="ru-RU" sz="3200" b="1" dirty="0" smtClean="0">
                <a:solidFill>
                  <a:schemeClr val="tx1"/>
                </a:solidFill>
              </a:rPr>
              <a:t/>
            </a:r>
            <a:br>
              <a:rPr lang="ru-RU" sz="3200" b="1" dirty="0" smtClean="0">
                <a:solidFill>
                  <a:schemeClr val="tx1"/>
                </a:solidFill>
              </a:rPr>
            </a:br>
            <a:r>
              <a:rPr lang="ru-RU" sz="3200" b="1" dirty="0" smtClean="0">
                <a:solidFill>
                  <a:schemeClr val="tx1"/>
                </a:solidFill>
              </a:rPr>
              <a:t>Поток стремителен и ярок,</a:t>
            </a:r>
            <a:br>
              <a:rPr lang="ru-RU" sz="3200" b="1" dirty="0" smtClean="0">
                <a:solidFill>
                  <a:schemeClr val="tx1"/>
                </a:solidFill>
              </a:rPr>
            </a:br>
            <a:r>
              <a:rPr lang="ru-RU" sz="3200" b="1" dirty="0" smtClean="0">
                <a:solidFill>
                  <a:schemeClr val="tx1"/>
                </a:solidFill>
              </a:rPr>
              <a:t>В манящем танце </a:t>
            </a:r>
            <a:r>
              <a:rPr lang="ru-RU" sz="3200" b="1" smtClean="0">
                <a:solidFill>
                  <a:schemeClr val="tx1"/>
                </a:solidFill>
              </a:rPr>
              <a:t>рвётся вниз</a:t>
            </a:r>
            <a:r>
              <a:rPr lang="ru-RU" sz="3200" b="1" dirty="0" smtClean="0">
                <a:solidFill>
                  <a:schemeClr val="tx1"/>
                </a:solidFill>
              </a:rPr>
              <a:t>.</a:t>
            </a:r>
            <a:br>
              <a:rPr lang="ru-RU" sz="3200" b="1" dirty="0" smtClean="0">
                <a:solidFill>
                  <a:schemeClr val="tx1"/>
                </a:solidFill>
              </a:rPr>
            </a:br>
            <a:r>
              <a:rPr lang="ru-RU" sz="3200" b="1" dirty="0" smtClean="0">
                <a:solidFill>
                  <a:schemeClr val="tx1"/>
                </a:solidFill>
              </a:rPr>
              <a:t>Десятки разноцветных радуг,</a:t>
            </a:r>
            <a:br>
              <a:rPr lang="ru-RU" sz="3200" b="1" dirty="0" smtClean="0">
                <a:solidFill>
                  <a:schemeClr val="tx1"/>
                </a:solidFill>
              </a:rPr>
            </a:br>
            <a:r>
              <a:rPr lang="ru-RU" sz="3200" b="1" dirty="0" smtClean="0">
                <a:solidFill>
                  <a:schemeClr val="tx1"/>
                </a:solidFill>
              </a:rPr>
              <a:t>Под солнцем красочно зажглись.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b="1" i="1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7" name="Picture 2" descr="C:\Users\555\Desktop\phot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835" y="260648"/>
            <a:ext cx="2358008" cy="135877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87924748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359</TotalTime>
  <Words>135</Words>
  <Application>Microsoft Office PowerPoint</Application>
  <PresentationFormat>Экран (4:3)</PresentationFormat>
  <Paragraphs>18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Волна</vt:lpstr>
      <vt:lpstr>Ермаковский водопад</vt:lpstr>
      <vt:lpstr>Водопад находится на территории Национального парка «Кокшетау»</vt:lpstr>
      <vt:lpstr>Водопад «Өмір суы» Водопад «Ермаковский» Зерендинского района, находится в верховьях реки Чаглинки, в 30 км. западнее с. Зерендыи и 2 км южнее с. Ермаковка, между селами Карсак и Ульгули в 100 м. от дороги. </vt:lpstr>
      <vt:lpstr>Несколько слов о названии водопада, находящегося в этой местности.  Этот природный памятник в советские времена, да часто и сейчас называют «Ермаковским водопадом». Казахи же всегда предпочитали использовать название «Карсак». В переводе оно имеет два значения: первое произошло от слова «курить» (сосать), второе - разжигать свечу... </vt:lpstr>
      <vt:lpstr>Но можно назвать эту местность и «Тарагайским водопадом», потому что села Ермаковка и Карсак расположены в двух-трех километрах отсюда, а могила известного предка Тарагая находится вдоль этой речки буквально в метрах пятистах от нее. </vt:lpstr>
      <vt:lpstr>Наибольший поток воды, да и наибольшая красота водопада наблюдается весной, в апреле и мае</vt:lpstr>
      <vt:lpstr>Весной тают лесные снега, просыпаются родники и все воды устремляются в теснины гранитных выходов горных пород</vt:lpstr>
      <vt:lpstr>Летом интенсивность потока сильно падает и вместо бурных, ревущих потоков остается тихий ручей.</vt:lpstr>
      <vt:lpstr>Вода в стремительном потоке, Мой завораживает взгляд. Реки, живительные соки, Бросает в бездну водопад.  Поток стремителен и ярок, В манящем танце рвётся вниз. Десятки разноцветных радуг, Под солнцем красочно зажглись.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555</dc:creator>
  <cp:lastModifiedBy>user</cp:lastModifiedBy>
  <cp:revision>33</cp:revision>
  <dcterms:created xsi:type="dcterms:W3CDTF">2016-03-30T03:53:38Z</dcterms:created>
  <dcterms:modified xsi:type="dcterms:W3CDTF">2017-02-20T09:55:16Z</dcterms:modified>
</cp:coreProperties>
</file>