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2"/>
  </p:notesMasterIdLst>
  <p:sldIdLst>
    <p:sldId id="271" r:id="rId2"/>
    <p:sldId id="270" r:id="rId3"/>
    <p:sldId id="256" r:id="rId4"/>
    <p:sldId id="260" r:id="rId5"/>
    <p:sldId id="261" r:id="rId6"/>
    <p:sldId id="263" r:id="rId7"/>
    <p:sldId id="265" r:id="rId8"/>
    <p:sldId id="266" r:id="rId9"/>
    <p:sldId id="264" r:id="rId10"/>
    <p:sldId id="269" r:id="rId11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2" autoAdjust="0"/>
    <p:restoredTop sz="9466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D3FE96-BE99-49F7-8354-2D0AFF36325F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08F061-18B9-48C3-A46B-B5A8C2036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DB65-9357-4133-BCAB-1E86B5B05F18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1674A-8ADF-4622-A461-9DA34CD3F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1DEF-2D58-401F-86B5-C0F644FAC6A0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833EF-AECC-455B-8B61-1E6A2254F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40EB-C015-46FA-9452-F90F87448E07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4FD1-5D75-40C2-9514-9070C8AA6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00C6-9C16-4D0F-8E73-A6A6A176C7C3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C7F7-3A29-4746-97D8-07B9FD0FB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29712-1D49-4794-9003-936034F9236F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2261-AA43-4476-B39F-EF13347BF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78442-982D-45FC-8014-61AEAF63CB73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14AA-D2F5-43CA-AE07-98CB8829A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E2197E4-8D7F-4172-A3CE-E4AAA182BFA4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3401A9F-1C94-459A-BEC0-B2F557438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765175"/>
            <a:ext cx="7772400" cy="482441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Candara" pitchFamily="34" charset="0"/>
              </a:rPr>
              <a:t>Развитие и совершенствование экскурсионного дела, это прежде всего процветание и развитие нашей страны, новые рабочие места для населения. Проведение международной выставки ЭКСПО 2017 в Астане позволит вывести экскурсионный туризм на новый уровень.</a:t>
            </a:r>
            <a:br>
              <a:rPr lang="ru-RU" sz="2400" b="1" smtClean="0">
                <a:solidFill>
                  <a:schemeClr val="tx1"/>
                </a:solidFill>
                <a:latin typeface="Candara" pitchFamily="34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Candara" pitchFamily="34" charset="0"/>
              </a:rPr>
              <a:t>Всемирные универсальные выставки EXPO – это события глобального масштаба, по значимости сравнимые с всемирными экономическими форумами, а по туристической привлекательности - с самыми популярными спортивными соревнованиями мира.</a:t>
            </a:r>
          </a:p>
        </p:txBody>
      </p:sp>
      <p:pic>
        <p:nvPicPr>
          <p:cNvPr id="7" name="Picture 2" descr="C:\Users\555\Desktop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33356" y="192707"/>
            <a:ext cx="2358008" cy="8788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1916113"/>
            <a:ext cx="7920038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latin typeface="+mj-lt"/>
              </a:rPr>
              <a:t>Зерендинский</a:t>
            </a:r>
            <a:r>
              <a:rPr lang="ru-RU" sz="2000" b="1" i="1" dirty="0">
                <a:latin typeface="+mj-lt"/>
              </a:rPr>
              <a:t> край - один из замечательных мест великой казахской земли. Уважаемый путник, если Вы будете в Зеренде - Вам окажут теплый прием, здесь Вы будете дышать чистым благодатным воздухом, испробу­ете живительную воду родников, искупаетесь в прозрачном озере, совершите незабываемую прогулку по лесам и сопкам нашего края.</a:t>
            </a:r>
          </a:p>
        </p:txBody>
      </p:sp>
      <p:pic>
        <p:nvPicPr>
          <p:cNvPr id="3" name="Picture 2" descr="C:\Users\555\Desktop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33356" y="192707"/>
            <a:ext cx="2358008" cy="1358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692150"/>
            <a:ext cx="7772400" cy="42497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latin typeface="Candara" pitchFamily="34" charset="0"/>
              </a:rPr>
              <a:t>«Экологический туризм, (экотуризм) » - путешествие с ответственностью перед окружающей средой по отношению к ненарушенным природным территориям, с целью изучения и наслаждения природой и культурными достопримечательностями, которое содействует охране природы, оказывает «мягкое» воздействие на окружающую среду. </a:t>
            </a:r>
            <a:endParaRPr lang="ru-RU" smtClean="0">
              <a:latin typeface="Candara" pitchFamily="34" charset="0"/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5445125"/>
            <a:ext cx="6400800" cy="1936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800" smtClean="0">
              <a:latin typeface="Candara" pitchFamily="34" charset="0"/>
            </a:endParaRPr>
          </a:p>
        </p:txBody>
      </p:sp>
      <p:pic>
        <p:nvPicPr>
          <p:cNvPr id="4" name="Picture 2" descr="C:\Users\555\Desktop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58082" y="192707"/>
            <a:ext cx="1633282" cy="10217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арта.jp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79033"/>
            <a:ext cx="8485667" cy="4326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5-конечная звезда 19">
            <a:hlinkClick r:id="rId3" action="ppaction://hlinksldjump">
              <a:snd r:embed="rId4" name="click.wav"/>
            </a:hlinkClick>
            <a:hlinkHover r:id="" action="ppaction://noaction" highlightClick="1"/>
          </p:cNvPr>
          <p:cNvSpPr/>
          <p:nvPr/>
        </p:nvSpPr>
        <p:spPr>
          <a:xfrm>
            <a:off x="6011863" y="3357563"/>
            <a:ext cx="288925" cy="28733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5-конечная звезда 20">
            <a:hlinkClick r:id="rId5" action="ppaction://hlinksldjump">
              <a:snd r:embed="rId4" name="click.wav"/>
            </a:hlinkClick>
            <a:hlinkHover r:id="" action="ppaction://noaction" highlightClick="1"/>
          </p:cNvPr>
          <p:cNvSpPr/>
          <p:nvPr/>
        </p:nvSpPr>
        <p:spPr>
          <a:xfrm>
            <a:off x="5795963" y="3429000"/>
            <a:ext cx="288925" cy="2873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268" name="TextBox 11"/>
          <p:cNvSpPr txBox="1">
            <a:spLocks noChangeArrowheads="1"/>
          </p:cNvSpPr>
          <p:nvPr/>
        </p:nvSpPr>
        <p:spPr bwMode="auto">
          <a:xfrm>
            <a:off x="7308850" y="2559050"/>
            <a:ext cx="138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000" b="1">
              <a:cs typeface="Arial" charset="0"/>
            </a:endParaRPr>
          </a:p>
          <a:p>
            <a:r>
              <a:rPr lang="ru-RU" sz="1000" b="1">
                <a:cs typeface="Arial" charset="0"/>
              </a:rPr>
              <a:t>Б/О «Восточная»</a:t>
            </a:r>
          </a:p>
        </p:txBody>
      </p:sp>
      <p:sp>
        <p:nvSpPr>
          <p:cNvPr id="11269" name="TextBox 12"/>
          <p:cNvSpPr txBox="1">
            <a:spLocks noChangeArrowheads="1"/>
          </p:cNvSpPr>
          <p:nvPr/>
        </p:nvSpPr>
        <p:spPr bwMode="auto">
          <a:xfrm>
            <a:off x="3635375" y="4071938"/>
            <a:ext cx="6492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cs typeface="Arial" charset="0"/>
              </a:rPr>
              <a:t>Родник</a:t>
            </a:r>
          </a:p>
        </p:txBody>
      </p:sp>
      <p:sp>
        <p:nvSpPr>
          <p:cNvPr id="11270" name="TextBox 13"/>
          <p:cNvSpPr txBox="1">
            <a:spLocks noChangeArrowheads="1"/>
          </p:cNvSpPr>
          <p:nvPr/>
        </p:nvSpPr>
        <p:spPr bwMode="auto">
          <a:xfrm>
            <a:off x="3203575" y="3135313"/>
            <a:ext cx="6127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cs typeface="Arial" charset="0"/>
              </a:rPr>
              <a:t>Курган</a:t>
            </a:r>
          </a:p>
        </p:txBody>
      </p:sp>
      <p:sp>
        <p:nvSpPr>
          <p:cNvPr id="11271" name="TextBox 14"/>
          <p:cNvSpPr txBox="1">
            <a:spLocks noChangeArrowheads="1"/>
          </p:cNvSpPr>
          <p:nvPr/>
        </p:nvSpPr>
        <p:spPr bwMode="auto">
          <a:xfrm>
            <a:off x="1547813" y="3567113"/>
            <a:ext cx="15144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cs typeface="Arial" charset="0"/>
              </a:rPr>
              <a:t>Водопад «Өмір суы»</a:t>
            </a:r>
          </a:p>
        </p:txBody>
      </p:sp>
      <p:sp>
        <p:nvSpPr>
          <p:cNvPr id="17" name="5-конечная звезда 16">
            <a:hlinkClick r:id="rId6" action="ppaction://hlinksldjump">
              <a:snd r:embed="rId4" name="click.wav"/>
            </a:hlinkClick>
            <a:hlinkHover r:id="" action="ppaction://noaction" highlightClick="1"/>
          </p:cNvPr>
          <p:cNvSpPr/>
          <p:nvPr/>
        </p:nvSpPr>
        <p:spPr>
          <a:xfrm>
            <a:off x="7812088" y="3638550"/>
            <a:ext cx="288925" cy="2889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8" name="5-конечная звезда 17">
            <a:hlinkClick r:id="rId7" action="ppaction://hlinksldjump">
              <a:snd r:embed="rId4" name="click.wav"/>
            </a:hlinkClick>
            <a:hlinkHover r:id="" action="ppaction://noaction" highlightClick="1"/>
          </p:cNvPr>
          <p:cNvSpPr/>
          <p:nvPr/>
        </p:nvSpPr>
        <p:spPr>
          <a:xfrm>
            <a:off x="7740650" y="2847975"/>
            <a:ext cx="287338" cy="2873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9" name="5-конечная звезда 18">
            <a:hlinkClick r:id="" action="ppaction://noaction">
              <a:snd r:embed="rId4" name="click.wav"/>
            </a:hlinkClick>
            <a:hlinkHover r:id="" action="ppaction://noaction" highlightClick="1"/>
          </p:cNvPr>
          <p:cNvSpPr/>
          <p:nvPr/>
        </p:nvSpPr>
        <p:spPr>
          <a:xfrm>
            <a:off x="7956550" y="3402013"/>
            <a:ext cx="287338" cy="2889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22" name="5-конечная звезда 21">
            <a:hlinkClick r:id="rId8" action="ppaction://hlinksldjump">
              <a:snd r:embed="rId4" name="click.wav"/>
            </a:hlinkClick>
            <a:hlinkHover r:id="" action="ppaction://noaction" highlightClick="1"/>
          </p:cNvPr>
          <p:cNvSpPr/>
          <p:nvPr/>
        </p:nvSpPr>
        <p:spPr>
          <a:xfrm>
            <a:off x="3779838" y="3856038"/>
            <a:ext cx="287337" cy="28733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5-конечная звезда 22">
            <a:hlinkClick r:id="rId9" action="ppaction://hlinksldjump">
              <a:snd r:embed="rId4" name="click.wav"/>
            </a:hlinkClick>
            <a:hlinkHover r:id="" action="ppaction://noaction" highlightClick="1"/>
          </p:cNvPr>
          <p:cNvSpPr/>
          <p:nvPr/>
        </p:nvSpPr>
        <p:spPr>
          <a:xfrm>
            <a:off x="2987675" y="3206750"/>
            <a:ext cx="288925" cy="2889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5" name="5-конечная звезда 24">
            <a:hlinkClick r:id="rId10" action="ppaction://hlinksldjump">
              <a:snd r:embed="rId4" name="click.wav"/>
            </a:hlinkClick>
            <a:hlinkHover r:id="" action="ppaction://noaction" highlightClick="1"/>
          </p:cNvPr>
          <p:cNvSpPr/>
          <p:nvPr/>
        </p:nvSpPr>
        <p:spPr>
          <a:xfrm>
            <a:off x="1331913" y="3495675"/>
            <a:ext cx="287337" cy="2873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5-конечная звезда 25">
            <a:hlinkClick r:id="rId11" action="ppaction://hlinksldjump">
              <a:snd r:embed="rId4" name="click.wav"/>
            </a:hlinkClick>
            <a:hlinkHover r:id="" action="ppaction://noaction" highlightClick="1"/>
          </p:cNvPr>
          <p:cNvSpPr/>
          <p:nvPr/>
        </p:nvSpPr>
        <p:spPr>
          <a:xfrm>
            <a:off x="611188" y="4359275"/>
            <a:ext cx="288925" cy="2873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5-конечная звезда 26">
            <a:hlinkClick r:id="rId8" action="ppaction://hlinksldjump">
              <a:snd r:embed="rId4" name="click.wav"/>
            </a:hlinkClick>
            <a:hlinkHover r:id="" action="ppaction://noaction" highlightClick="1"/>
          </p:cNvPr>
          <p:cNvSpPr/>
          <p:nvPr/>
        </p:nvSpPr>
        <p:spPr>
          <a:xfrm>
            <a:off x="3563938" y="3783013"/>
            <a:ext cx="287337" cy="2889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2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TextBox 28">
            <a:hlinkClick r:id="" action="ppaction://hlinkshowjump?jump=endshow"/>
            <a:hlinkHover r:id="" action="ppaction://noaction" highlightClick="1"/>
          </p:cNvPr>
          <p:cNvSpPr txBox="1"/>
          <p:nvPr/>
        </p:nvSpPr>
        <p:spPr>
          <a:xfrm>
            <a:off x="7885113" y="5949950"/>
            <a:ext cx="906462" cy="368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Выход</a:t>
            </a:r>
          </a:p>
        </p:txBody>
      </p:sp>
      <p:sp>
        <p:nvSpPr>
          <p:cNvPr id="11281" name="TextBox 29"/>
          <p:cNvSpPr txBox="1">
            <a:spLocks noChangeArrowheads="1"/>
          </p:cNvSpPr>
          <p:nvPr/>
        </p:nvSpPr>
        <p:spPr bwMode="auto">
          <a:xfrm>
            <a:off x="8388350" y="63817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ndara" pitchFamily="34" charset="0"/>
            </a:endParaRPr>
          </a:p>
        </p:txBody>
      </p:sp>
      <p:sp>
        <p:nvSpPr>
          <p:cNvPr id="28" name="TextBox 27">
            <a:hlinkHover r:id="" action="ppaction://noaction" highlightClick="1"/>
          </p:cNvPr>
          <p:cNvSpPr txBox="1"/>
          <p:nvPr/>
        </p:nvSpPr>
        <p:spPr>
          <a:xfrm>
            <a:off x="323528" y="5949280"/>
            <a:ext cx="158417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cap="rnd">
            <a:solidFill>
              <a:schemeClr val="tx1">
                <a:lumMod val="95000"/>
              </a:schemeClr>
            </a:solidFill>
            <a:round/>
          </a:ln>
          <a:scene3d>
            <a:camera prst="orthographicFront"/>
            <a:lightRig rig="threePt" dir="t"/>
          </a:scene3d>
          <a:sp3d prstMaterial="plastic">
            <a:bevelB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Фотоальбом</a:t>
            </a:r>
          </a:p>
        </p:txBody>
      </p:sp>
      <p:sp>
        <p:nvSpPr>
          <p:cNvPr id="11285" name="TextBox 34"/>
          <p:cNvSpPr txBox="1">
            <a:spLocks noChangeArrowheads="1"/>
          </p:cNvSpPr>
          <p:nvPr/>
        </p:nvSpPr>
        <p:spPr bwMode="auto">
          <a:xfrm>
            <a:off x="323850" y="266700"/>
            <a:ext cx="63087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chemeClr val="bg1"/>
                </a:solidFill>
                <a:latin typeface="Candara" pitchFamily="34" charset="0"/>
              </a:rPr>
              <a:t>Интерактивная карта экотура</a:t>
            </a:r>
          </a:p>
        </p:txBody>
      </p:sp>
      <p:pic>
        <p:nvPicPr>
          <p:cNvPr id="1026" name="Picture 2" descr="C:\Users\555\Desktop\phot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33356" y="192707"/>
            <a:ext cx="2358008" cy="1358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9747" y="1195391"/>
            <a:ext cx="3411315" cy="2603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1547813" y="333375"/>
            <a:ext cx="5832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ndara" pitchFamily="34" charset="0"/>
                <a:cs typeface="Arial" charset="0"/>
              </a:rPr>
              <a:t>Станция №1 </a:t>
            </a:r>
          </a:p>
          <a:p>
            <a:pPr algn="ctr"/>
            <a:r>
              <a:rPr lang="ru-RU" b="1">
                <a:latin typeface="Candara" pitchFamily="34" charset="0"/>
                <a:cs typeface="Arial" charset="0"/>
              </a:rPr>
              <a:t>КРАСНЫЙ КОРДОН</a:t>
            </a:r>
          </a:p>
        </p:txBody>
      </p:sp>
      <p:pic>
        <p:nvPicPr>
          <p:cNvPr id="9" name="Picture 2" descr="C:\Users\555\Desktop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33356" y="192707"/>
            <a:ext cx="2358008" cy="1358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8775" y="3357563"/>
          <a:ext cx="4105275" cy="3554413"/>
        </p:xfrm>
        <a:graphic>
          <a:graphicData uri="http://schemas.openxmlformats.org/drawingml/2006/table">
            <a:tbl>
              <a:tblPr/>
              <a:tblGrid>
                <a:gridCol w="1141413"/>
                <a:gridCol w="296386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Время пребывания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09:30-10:10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Парковка автотранспорта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Стоянка бесплатная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Правила поведения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-По залам музея следует передвигаться бесшумно</a:t>
                      </a: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. 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-Громко разговаривать или кричать, подзывая знакомого или друга недопустимо.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5" name="Прямоугольник 4"/>
          <p:cNvSpPr>
            <a:spLocks noChangeArrowheads="1"/>
          </p:cNvSpPr>
          <p:nvPr/>
        </p:nvSpPr>
        <p:spPr bwMode="auto">
          <a:xfrm>
            <a:off x="111125" y="881063"/>
            <a:ext cx="4572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ndara" pitchFamily="34" charset="0"/>
              </a:rPr>
              <a:t>Памятника архитектуры дома – музея природы, который является уникальным объектом. Таких домов – музеев, уцелевших со времен царской власти, в стране всего два, одним из которых и является дом – музей природы села Красный Кордон. </a:t>
            </a:r>
          </a:p>
        </p:txBody>
      </p:sp>
      <p:pic>
        <p:nvPicPr>
          <p:cNvPr id="1026" name="Picture 2" descr="C:\Users\555\Desktop\52d80a1d52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9842" y="3798989"/>
            <a:ext cx="3274659" cy="3059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555\Desktop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33356" y="192707"/>
            <a:ext cx="2358008" cy="1358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044700" y="2698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ndara" pitchFamily="34" charset="0"/>
                <a:cs typeface="Arial" charset="0"/>
              </a:rPr>
              <a:t>Станция №2 </a:t>
            </a:r>
          </a:p>
          <a:p>
            <a:pPr algn="ctr"/>
            <a:r>
              <a:rPr lang="ru-RU" b="1">
                <a:latin typeface="Candara" pitchFamily="34" charset="0"/>
                <a:cs typeface="Arial" charset="0"/>
              </a:rPr>
              <a:t>КРАСНЫЙ КОРДОН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1773238"/>
          <a:ext cx="4649788" cy="4987926"/>
        </p:xfrm>
        <a:graphic>
          <a:graphicData uri="http://schemas.openxmlformats.org/drawingml/2006/table">
            <a:tbl>
              <a:tblPr/>
              <a:tblGrid>
                <a:gridCol w="1292225"/>
                <a:gridCol w="3357563"/>
              </a:tblGrid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Время пребывания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10:10-11:30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 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27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Парковка автотранспорта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Стоянка бесплатная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Правила поведения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 Не рви зря цветы.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 Не обижай животных.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 Убирай за собой весь мусор.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 Не шуми.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 Никогда не пробуй на вкус грибы, ягоды и растения.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 Не собирай неизвестные тебе растения и грибы - они могут быть ядовиты.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 descr="C:\Users\555\Desktop\2-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76056" y="1551478"/>
            <a:ext cx="3816423" cy="5141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7132" y="3865813"/>
            <a:ext cx="4032448" cy="267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555\Desktop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33356" y="192707"/>
            <a:ext cx="2358008" cy="1358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2036763" y="2841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ndara" pitchFamily="34" charset="0"/>
                <a:cs typeface="Arial" charset="0"/>
              </a:rPr>
              <a:t>Станция №3</a:t>
            </a:r>
          </a:p>
          <a:p>
            <a:pPr algn="ctr"/>
            <a:r>
              <a:rPr lang="ru-RU" b="1">
                <a:latin typeface="Candara" pitchFamily="34" charset="0"/>
                <a:cs typeface="Arial" charset="0"/>
              </a:rPr>
              <a:t>РОДНИК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4638" y="3716338"/>
          <a:ext cx="4329112" cy="3095626"/>
        </p:xfrm>
        <a:graphic>
          <a:graphicData uri="http://schemas.openxmlformats.org/drawingml/2006/table">
            <a:tbl>
              <a:tblPr/>
              <a:tblGrid>
                <a:gridCol w="1203325"/>
                <a:gridCol w="3125787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Время пребывания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12:10-12:40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Парковка автотранспорта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Стоянка бесплатная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Правила поведения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-Не шуми.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-Не рви зря цветы.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-Не обижай животных.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-Не бегать рядом с родником, можно споткнуться и получить травму или удариться головой.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1" descr="5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9979" y="1704052"/>
            <a:ext cx="3794387" cy="2443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42925" y="1757363"/>
            <a:ext cx="41005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2514600" algn="l"/>
              </a:tabLst>
            </a:pPr>
            <a:r>
              <a:rPr lang="ru-RU" b="1"/>
              <a:t>Указатель на дороге поможет вам добраться до родника.</a:t>
            </a:r>
          </a:p>
          <a:p>
            <a:pPr>
              <a:tabLst>
                <a:tab pos="2514600" algn="l"/>
              </a:tabLst>
            </a:pPr>
            <a:r>
              <a:rPr lang="ru-RU" b="1"/>
              <a:t>Родник – вода чистая, питьевая. Всегда можете пополнить запасы воды.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2883" y="1772816"/>
            <a:ext cx="4248471" cy="485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555\Desktop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33356" y="192707"/>
            <a:ext cx="2358008" cy="1358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2297113" y="2286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ndara" pitchFamily="34" charset="0"/>
                <a:cs typeface="Arial" charset="0"/>
              </a:rPr>
              <a:t>Станция №4 </a:t>
            </a:r>
          </a:p>
          <a:p>
            <a:pPr algn="ctr"/>
            <a:r>
              <a:rPr lang="ru-RU" b="1">
                <a:latin typeface="Candara" pitchFamily="34" charset="0"/>
                <a:cs typeface="Arial" charset="0"/>
              </a:rPr>
              <a:t>Водопад «Өмір суы»</a:t>
            </a:r>
          </a:p>
          <a:p>
            <a:pPr algn="ctr"/>
            <a:endParaRPr lang="ru-RU" b="1">
              <a:latin typeface="Candara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152525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j-lt"/>
              </a:rPr>
              <a:t>Водопад «</a:t>
            </a:r>
            <a:r>
              <a:rPr lang="ru-RU" b="1" i="1" dirty="0" err="1">
                <a:latin typeface="+mj-lt"/>
              </a:rPr>
              <a:t>Ульгулинский</a:t>
            </a:r>
            <a:r>
              <a:rPr lang="ru-RU" b="1" i="1" dirty="0">
                <a:latin typeface="+mj-lt"/>
              </a:rPr>
              <a:t>» – </a:t>
            </a:r>
            <a:r>
              <a:rPr lang="ru-RU" b="1" i="1" dirty="0" err="1">
                <a:latin typeface="+mj-lt"/>
              </a:rPr>
              <a:t>Зерендинский</a:t>
            </a:r>
            <a:r>
              <a:rPr lang="ru-RU" b="1" i="1" dirty="0">
                <a:latin typeface="+mj-lt"/>
              </a:rPr>
              <a:t> район, находится в верховьях реки Чаглинки 30 км. западнее с. Зеренды, между селами </a:t>
            </a:r>
            <a:r>
              <a:rPr lang="ru-RU" b="1" i="1" dirty="0" err="1">
                <a:latin typeface="+mj-lt"/>
              </a:rPr>
              <a:t>Карсак</a:t>
            </a:r>
            <a:r>
              <a:rPr lang="ru-RU" b="1" i="1" dirty="0">
                <a:latin typeface="+mj-lt"/>
              </a:rPr>
              <a:t> и </a:t>
            </a:r>
            <a:r>
              <a:rPr lang="ru-RU" b="1" i="1" dirty="0" err="1">
                <a:latin typeface="+mj-lt"/>
              </a:rPr>
              <a:t>Ульгули</a:t>
            </a:r>
            <a:r>
              <a:rPr lang="ru-RU" b="1" i="1" dirty="0">
                <a:latin typeface="+mj-lt"/>
              </a:rPr>
              <a:t> в 100 м. от дороги.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825" y="2924175"/>
          <a:ext cx="4332402" cy="3442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151"/>
                <a:gridCol w="3128251"/>
              </a:tblGrid>
              <a:tr h="451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Время пребывания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13:10-15:00</a:t>
                      </a:r>
                      <a:endParaRPr lang="ru-RU" sz="1600" b="1" i="1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7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Парковка автотранспорта</a:t>
                      </a:r>
                      <a:endParaRPr lang="ru-RU" sz="1600" b="1" i="1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Платная автостоянка.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7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Правила поведения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-Дети могут быть в близи водопада только в сопровождение со взрослыми. 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-Обувь должна быть не скользкой, чтобы случайно не оступиться, есть вероятность падения вниз.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Быть предельно осторожными при фотографировании, т.к. теряется бдительность.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-Обед должен проходить в специально отведенных местах.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16832"/>
            <a:ext cx="4104456" cy="463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555\Desktop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33356" y="192707"/>
            <a:ext cx="2358008" cy="1358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2084388" y="228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ndara" pitchFamily="34" charset="0"/>
                <a:cs typeface="Arial" charset="0"/>
              </a:rPr>
              <a:t>Станция №5</a:t>
            </a:r>
          </a:p>
          <a:p>
            <a:pPr algn="ctr"/>
            <a:r>
              <a:rPr lang="ru-RU" b="1">
                <a:latin typeface="Candara" pitchFamily="34" charset="0"/>
                <a:cs typeface="Arial" charset="0"/>
              </a:rPr>
              <a:t>УЛЬГУЛИ</a:t>
            </a:r>
          </a:p>
        </p:txBody>
      </p:sp>
      <p:graphicFrame>
        <p:nvGraphicFramePr>
          <p:cNvPr id="17429" name="Group 21"/>
          <p:cNvGraphicFramePr>
            <a:graphicFrameLocks noGrp="1"/>
          </p:cNvGraphicFramePr>
          <p:nvPr/>
        </p:nvGraphicFramePr>
        <p:xfrm>
          <a:off x="30163" y="3429000"/>
          <a:ext cx="4464050" cy="3470148"/>
        </p:xfrm>
        <a:graphic>
          <a:graphicData uri="http://schemas.openxmlformats.org/drawingml/2006/table">
            <a:tbl>
              <a:tblPr/>
              <a:tblGrid>
                <a:gridCol w="1241425"/>
                <a:gridCol w="322262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Время пребывания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15:30-16:00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Парковка автотранспорта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Стоянка бесплатная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Правила поведения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-Нельзя трогать опорные кладки, колонны, крепи, подозрительно свисающие с потолка плиты. 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-Нельзя громко шуметь. 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-Не бегать по пещере, можно споткнуться и получить травму или удариться головой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Не трогать спящих летучих мышей. Не светить на них ярко фонарем.</a:t>
                      </a:r>
                      <a:b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-Не отделятся от группы, не уходить никуда одному.</a:t>
                      </a:r>
                      <a:b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-Весь мусор забираем с собой в пакетах. 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-Убирай за собой весь мусор.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5" name="Rectangle 1"/>
          <p:cNvSpPr>
            <a:spLocks noChangeArrowheads="1"/>
          </p:cNvSpPr>
          <p:nvPr/>
        </p:nvSpPr>
        <p:spPr bwMode="auto">
          <a:xfrm>
            <a:off x="2411413" y="2911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514600" algn="l"/>
              </a:tabLst>
            </a:pPr>
            <a:endParaRPr lang="ru-RU" altLang="ru-RU">
              <a:cs typeface="Arial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179388" y="1084263"/>
            <a:ext cx="45370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200"/>
              <a:t>Внутренний диаметр пещеры составляет около 13-15 метров, высота - свыше 2-2,5 м. Объемы органических веществ и песчано-каменистых пород, обвалившихся сверху, составили порядка 250 кубометров, а общий внутренний объем пещеры - более 300. У входа каменистая полость плавно опускается вниз. Если учесть, что в этом направлении в двух-трех километрах находятся Жыландынские горы, можно сделать предположение о продолжении пещеры. Местные старожилы утверждают, что в начале прошлого века человек мог стоять в ней в полный рост, в период голода, во время войны здесь находили пристанище беглецы, разбойники, отшельники.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303276"/>
            <a:ext cx="3018265" cy="334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555\Desktop\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33356" y="192707"/>
            <a:ext cx="2358008" cy="1358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2060575" y="228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ndara" pitchFamily="34" charset="0"/>
                <a:cs typeface="Arial" charset="0"/>
              </a:rPr>
              <a:t>Станция №6 </a:t>
            </a:r>
          </a:p>
          <a:p>
            <a:pPr algn="ctr"/>
            <a:r>
              <a:rPr lang="ru-RU" b="1">
                <a:latin typeface="Candara" pitchFamily="34" charset="0"/>
                <a:cs typeface="Arial" charset="0"/>
              </a:rPr>
              <a:t>КУРГАН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12800" y="4424363"/>
          <a:ext cx="4222750" cy="245745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73494"/>
                <a:gridCol w="3048608"/>
              </a:tblGrid>
              <a:tr h="464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Время пребывания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16:40-17:00</a:t>
                      </a:r>
                      <a:endParaRPr lang="ru-RU" sz="1600" b="1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+mj-lt"/>
                        </a:rPr>
                        <a:t>Парковка автотранспорта</a:t>
                      </a:r>
                      <a:endParaRPr lang="ru-RU" sz="1600" b="1" i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+mj-lt"/>
                        </a:rPr>
                        <a:t>Стоянка бесплатная</a:t>
                      </a:r>
                      <a:endParaRPr lang="ru-RU" sz="1600" b="1" i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2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+mj-lt"/>
                        </a:rPr>
                        <a:t>Правила поведения</a:t>
                      </a:r>
                      <a:endParaRPr lang="ru-RU" sz="1600" b="1" i="1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+mj-lt"/>
                        </a:rPr>
                        <a:t>-Не рви зря цветы.</a:t>
                      </a:r>
                      <a:endParaRPr lang="ru-RU" sz="1600" b="1" i="1" dirty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+mj-lt"/>
                        </a:rPr>
                        <a:t>-Не обижай животных.</a:t>
                      </a:r>
                      <a:endParaRPr lang="ru-RU" sz="1600" b="1" i="1" dirty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+mj-lt"/>
                        </a:rPr>
                        <a:t>-Убирай за собой весь мусор.</a:t>
                      </a:r>
                      <a:endParaRPr lang="ru-RU" sz="1600" b="1" i="1" dirty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+mj-lt"/>
                        </a:rPr>
                        <a:t>-Не шуми.</a:t>
                      </a:r>
                      <a:endParaRPr lang="ru-RU" sz="1600" b="1" i="1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+mj-lt"/>
                        </a:rPr>
                        <a:t>-Не бегать по кургану, можно споткнуться и получить травму или удариться головой.</a:t>
                      </a:r>
                      <a:endParaRPr lang="ru-RU" sz="1600" b="1" i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5763" y="871538"/>
            <a:ext cx="60483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j-lt"/>
              </a:rPr>
              <a:t>Захоронения периода железного века обнаружены искателями древностей возле села </a:t>
            </a:r>
            <a:r>
              <a:rPr lang="ru-RU" b="1" i="1" dirty="0" err="1">
                <a:latin typeface="+mj-lt"/>
              </a:rPr>
              <a:t>Карсак</a:t>
            </a:r>
            <a:r>
              <a:rPr lang="ru-RU" b="1" i="1" dirty="0">
                <a:latin typeface="+mj-lt"/>
              </a:rPr>
              <a:t> на территории государственного национального природного парка «Кокшетау». На глубине около двух метров найдены огромные плиты весом в несколько тонн. Кстати, это загадка – как древние люди их поднимали и устанавливали. Среди находок – восемь кувшинов с характерным для того периода орнаментом, ожерелья из клыков животных, бронзовые изделия. Также обнаружены останки тела ребенка и, возможно, женщины-шаманки. Рядом с ними – кости крупного жертвенного животного.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750</Words>
  <Application>Microsoft Office PowerPoint</Application>
  <PresentationFormat>Экран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Развитие и совершенствование экскурсионного дела, это прежде всего процветание и развитие нашей страны, новые рабочие места для населения. Проведение международной выставки ЭКСПО 2017 в Астане позволит вывести экскурсионный туризм на новый уровень. Всемирные универсальные выставки EXPO – это события глобального масштаба, по значимости сравнимые с всемирными экономическими форумами, а по туристической привлекательности - с самыми популярными спортивными соревнованиями мира.</vt:lpstr>
      <vt:lpstr>«Экологический туризм, (экотуризм) » - путешествие с ответственностью перед окружающей средой по отношению к ненарушенным природным территориям, с целью изучения и наслаждения природой и культурными достопримечательностями, которое содействует охране природы, оказывает «мягкое» воздействие на окружающую среду.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555</dc:creator>
  <cp:lastModifiedBy>user</cp:lastModifiedBy>
  <cp:revision>25</cp:revision>
  <dcterms:created xsi:type="dcterms:W3CDTF">2016-03-30T03:53:38Z</dcterms:created>
  <dcterms:modified xsi:type="dcterms:W3CDTF">2017-02-20T09:58:57Z</dcterms:modified>
</cp:coreProperties>
</file>